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handoutMasterIdLst>
    <p:handoutMasterId r:id="rId41"/>
  </p:handoutMasterIdLst>
  <p:sldIdLst>
    <p:sldId id="539" r:id="rId2"/>
    <p:sldId id="541" r:id="rId3"/>
    <p:sldId id="494" r:id="rId4"/>
    <p:sldId id="554" r:id="rId5"/>
    <p:sldId id="540" r:id="rId6"/>
    <p:sldId id="543" r:id="rId7"/>
    <p:sldId id="544" r:id="rId8"/>
    <p:sldId id="545" r:id="rId9"/>
    <p:sldId id="546" r:id="rId10"/>
    <p:sldId id="547" r:id="rId11"/>
    <p:sldId id="548" r:id="rId12"/>
    <p:sldId id="549" r:id="rId13"/>
    <p:sldId id="550" r:id="rId14"/>
    <p:sldId id="552" r:id="rId15"/>
    <p:sldId id="553" r:id="rId16"/>
    <p:sldId id="555" r:id="rId17"/>
    <p:sldId id="557" r:id="rId18"/>
    <p:sldId id="558" r:id="rId19"/>
    <p:sldId id="559" r:id="rId20"/>
    <p:sldId id="560" r:id="rId21"/>
    <p:sldId id="561" r:id="rId22"/>
    <p:sldId id="562" r:id="rId23"/>
    <p:sldId id="563" r:id="rId24"/>
    <p:sldId id="564" r:id="rId25"/>
    <p:sldId id="565" r:id="rId26"/>
    <p:sldId id="566" r:id="rId27"/>
    <p:sldId id="567" r:id="rId28"/>
    <p:sldId id="568" r:id="rId29"/>
    <p:sldId id="570" r:id="rId30"/>
    <p:sldId id="572" r:id="rId31"/>
    <p:sldId id="571" r:id="rId32"/>
    <p:sldId id="573" r:id="rId33"/>
    <p:sldId id="574" r:id="rId34"/>
    <p:sldId id="575" r:id="rId35"/>
    <p:sldId id="576" r:id="rId36"/>
    <p:sldId id="577" r:id="rId37"/>
    <p:sldId id="360" r:id="rId38"/>
    <p:sldId id="46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5632" autoAdjust="0"/>
  </p:normalViewPr>
  <p:slideViewPr>
    <p:cSldViewPr snapToGrid="0">
      <p:cViewPr varScale="1">
        <p:scale>
          <a:sx n="108" d="100"/>
          <a:sy n="108" d="100"/>
        </p:scale>
        <p:origin x="65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3E2D9F3-9022-8B6A-D69F-C2FC2DB432A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97A05A9D-C6F0-81D1-E460-6E7A53231BE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8823FC-F295-4ADF-A8EC-7CAFF126EE53}" type="datetimeFigureOut">
              <a:rPr lang="en-CA" smtClean="0"/>
              <a:t>2024-01-27</a:t>
            </a:fld>
            <a:endParaRPr lang="en-CA"/>
          </a:p>
        </p:txBody>
      </p:sp>
      <p:sp>
        <p:nvSpPr>
          <p:cNvPr id="4" name="Footer Placeholder 3">
            <a:extLst>
              <a:ext uri="{FF2B5EF4-FFF2-40B4-BE49-F238E27FC236}">
                <a16:creationId xmlns:a16="http://schemas.microsoft.com/office/drawing/2014/main" id="{EBBC426B-9CDC-0674-52BC-D829637F960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3485D78D-DCE8-373A-B114-C1508AA140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464A18-51B9-453A-A8F1-4FD2D6BC861E}" type="slidenum">
              <a:rPr lang="en-CA" smtClean="0"/>
              <a:t>‹#›</a:t>
            </a:fld>
            <a:endParaRPr lang="en-CA"/>
          </a:p>
        </p:txBody>
      </p:sp>
    </p:spTree>
    <p:extLst>
      <p:ext uri="{BB962C8B-B14F-4D97-AF65-F5344CB8AC3E}">
        <p14:creationId xmlns:p14="http://schemas.microsoft.com/office/powerpoint/2010/main" val="2601129948"/>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CCAFD0-1304-49DD-9B5C-3E6FD743CE61}" type="datetimeFigureOut">
              <a:rPr lang="en-CA" smtClean="0"/>
              <a:t>2024-01-27</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0B5C89-B32A-4C9E-9DC3-8FFB1ED9A3F3}" type="slidenum">
              <a:rPr lang="en-CA" smtClean="0"/>
              <a:t>‹#›</a:t>
            </a:fld>
            <a:endParaRPr lang="en-CA"/>
          </a:p>
        </p:txBody>
      </p:sp>
    </p:spTree>
    <p:extLst>
      <p:ext uri="{BB962C8B-B14F-4D97-AF65-F5344CB8AC3E}">
        <p14:creationId xmlns:p14="http://schemas.microsoft.com/office/powerpoint/2010/main" val="3895233549"/>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Square difference--value should be low, square difference normalized, cross correlation—value would be high. </a:t>
            </a:r>
            <a:endParaRPr lang="en-CA" dirty="0"/>
          </a:p>
        </p:txBody>
      </p:sp>
      <p:sp>
        <p:nvSpPr>
          <p:cNvPr id="4" name="Header Placeholder 3"/>
          <p:cNvSpPr>
            <a:spLocks noGrp="1"/>
          </p:cNvSpPr>
          <p:nvPr>
            <p:ph type="hdr" sz="quarter"/>
          </p:nvPr>
        </p:nvSpPr>
        <p:spPr/>
        <p:txBody>
          <a:bodyPr/>
          <a:lstStyle/>
          <a:p>
            <a:endParaRPr lang="en-CA"/>
          </a:p>
        </p:txBody>
      </p:sp>
      <p:sp>
        <p:nvSpPr>
          <p:cNvPr id="5" name="Slide Number Placeholder 4"/>
          <p:cNvSpPr>
            <a:spLocks noGrp="1"/>
          </p:cNvSpPr>
          <p:nvPr>
            <p:ph type="sldNum" sz="quarter" idx="5"/>
          </p:nvPr>
        </p:nvSpPr>
        <p:spPr/>
        <p:txBody>
          <a:bodyPr/>
          <a:lstStyle/>
          <a:p>
            <a:fld id="{A00B5C89-B32A-4C9E-9DC3-8FFB1ED9A3F3}" type="slidenum">
              <a:rPr lang="en-CA" smtClean="0"/>
              <a:t>7</a:t>
            </a:fld>
            <a:endParaRPr lang="en-CA"/>
          </a:p>
        </p:txBody>
      </p:sp>
    </p:spTree>
    <p:extLst>
      <p:ext uri="{BB962C8B-B14F-4D97-AF65-F5344CB8AC3E}">
        <p14:creationId xmlns:p14="http://schemas.microsoft.com/office/powerpoint/2010/main" val="2780820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https://vincmazet.github.io/bip/mm/measure.html </a:t>
            </a:r>
          </a:p>
          <a:p>
            <a:endParaRPr lang="en-CA" dirty="0"/>
          </a:p>
        </p:txBody>
      </p:sp>
      <p:sp>
        <p:nvSpPr>
          <p:cNvPr id="4" name="Header Placeholder 3"/>
          <p:cNvSpPr>
            <a:spLocks noGrp="1"/>
          </p:cNvSpPr>
          <p:nvPr>
            <p:ph type="hdr" sz="quarter"/>
          </p:nvPr>
        </p:nvSpPr>
        <p:spPr/>
        <p:txBody>
          <a:bodyPr/>
          <a:lstStyle/>
          <a:p>
            <a:endParaRPr lang="en-CA"/>
          </a:p>
        </p:txBody>
      </p:sp>
      <p:sp>
        <p:nvSpPr>
          <p:cNvPr id="5" name="Slide Number Placeholder 4"/>
          <p:cNvSpPr>
            <a:spLocks noGrp="1"/>
          </p:cNvSpPr>
          <p:nvPr>
            <p:ph type="sldNum" sz="quarter" idx="5"/>
          </p:nvPr>
        </p:nvSpPr>
        <p:spPr/>
        <p:txBody>
          <a:bodyPr/>
          <a:lstStyle/>
          <a:p>
            <a:fld id="{A00B5C89-B32A-4C9E-9DC3-8FFB1ED9A3F3}" type="slidenum">
              <a:rPr lang="en-CA" smtClean="0"/>
              <a:t>31</a:t>
            </a:fld>
            <a:endParaRPr lang="en-CA"/>
          </a:p>
        </p:txBody>
      </p:sp>
    </p:spTree>
    <p:extLst>
      <p:ext uri="{BB962C8B-B14F-4D97-AF65-F5344CB8AC3E}">
        <p14:creationId xmlns:p14="http://schemas.microsoft.com/office/powerpoint/2010/main" val="4172093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GAN</a:t>
            </a:r>
            <a:endParaRPr lang="en-CA" dirty="0"/>
          </a:p>
        </p:txBody>
      </p:sp>
      <p:sp>
        <p:nvSpPr>
          <p:cNvPr id="4" name="Header Placeholder 3"/>
          <p:cNvSpPr>
            <a:spLocks noGrp="1"/>
          </p:cNvSpPr>
          <p:nvPr>
            <p:ph type="hdr" sz="quarter"/>
          </p:nvPr>
        </p:nvSpPr>
        <p:spPr/>
        <p:txBody>
          <a:bodyPr/>
          <a:lstStyle/>
          <a:p>
            <a:endParaRPr lang="en-CA"/>
          </a:p>
        </p:txBody>
      </p:sp>
      <p:sp>
        <p:nvSpPr>
          <p:cNvPr id="5" name="Slide Number Placeholder 4"/>
          <p:cNvSpPr>
            <a:spLocks noGrp="1"/>
          </p:cNvSpPr>
          <p:nvPr>
            <p:ph type="sldNum" sz="quarter" idx="5"/>
          </p:nvPr>
        </p:nvSpPr>
        <p:spPr/>
        <p:txBody>
          <a:bodyPr/>
          <a:lstStyle/>
          <a:p>
            <a:fld id="{A00B5C89-B32A-4C9E-9DC3-8FFB1ED9A3F3}" type="slidenum">
              <a:rPr lang="en-CA" smtClean="0"/>
              <a:t>33</a:t>
            </a:fld>
            <a:endParaRPr lang="en-CA"/>
          </a:p>
        </p:txBody>
      </p:sp>
    </p:spTree>
    <p:extLst>
      <p:ext uri="{BB962C8B-B14F-4D97-AF65-F5344CB8AC3E}">
        <p14:creationId xmlns:p14="http://schemas.microsoft.com/office/powerpoint/2010/main" val="23133704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1008F-C8E0-4ACF-87CE-407A7AB9D2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463AFD76-DB79-440C-B9FD-5C3BC56E0A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5D7AC714-E933-4C17-B3CC-D2437F126CE3}"/>
              </a:ext>
            </a:extLst>
          </p:cNvPr>
          <p:cNvSpPr>
            <a:spLocks noGrp="1"/>
          </p:cNvSpPr>
          <p:nvPr>
            <p:ph type="dt" sz="half" idx="10"/>
          </p:nvPr>
        </p:nvSpPr>
        <p:spPr/>
        <p:txBody>
          <a:bodyPr/>
          <a:lstStyle/>
          <a:p>
            <a:fld id="{742D7D97-C904-4D75-8D25-DAECEA2E8372}" type="datetime1">
              <a:rPr lang="en-CA" smtClean="0"/>
              <a:t>2024-01-27</a:t>
            </a:fld>
            <a:endParaRPr lang="en-CA"/>
          </a:p>
        </p:txBody>
      </p:sp>
      <p:sp>
        <p:nvSpPr>
          <p:cNvPr id="5" name="Footer Placeholder 4">
            <a:extLst>
              <a:ext uri="{FF2B5EF4-FFF2-40B4-BE49-F238E27FC236}">
                <a16:creationId xmlns:a16="http://schemas.microsoft.com/office/drawing/2014/main" id="{A22E63C3-EC20-4D24-A7A5-99595247DF0A}"/>
              </a:ext>
            </a:extLst>
          </p:cNvPr>
          <p:cNvSpPr>
            <a:spLocks noGrp="1"/>
          </p:cNvSpPr>
          <p:nvPr>
            <p:ph type="ftr" sz="quarter" idx="11"/>
          </p:nvPr>
        </p:nvSpPr>
        <p:spPr/>
        <p:txBody>
          <a:bodyPr/>
          <a:lstStyle/>
          <a:p>
            <a:endParaRPr lang="en-US" dirty="0"/>
          </a:p>
          <a:p>
            <a:endParaRPr lang="en-CA" dirty="0"/>
          </a:p>
        </p:txBody>
      </p:sp>
      <p:sp>
        <p:nvSpPr>
          <p:cNvPr id="6" name="Slide Number Placeholder 5">
            <a:extLst>
              <a:ext uri="{FF2B5EF4-FFF2-40B4-BE49-F238E27FC236}">
                <a16:creationId xmlns:a16="http://schemas.microsoft.com/office/drawing/2014/main" id="{AC98D86B-9516-4863-8CF3-6FC433D98DFB}"/>
              </a:ext>
            </a:extLst>
          </p:cNvPr>
          <p:cNvSpPr>
            <a:spLocks noGrp="1"/>
          </p:cNvSpPr>
          <p:nvPr>
            <p:ph type="sldNum" sz="quarter" idx="12"/>
          </p:nvPr>
        </p:nvSpPr>
        <p:spPr/>
        <p:txBody>
          <a:bodyPr/>
          <a:lstStyle/>
          <a:p>
            <a:fld id="{B20BAE8A-BB5C-499D-956E-1AE79ABD6EE1}" type="slidenum">
              <a:rPr lang="en-CA" smtClean="0"/>
              <a:t>‹#›</a:t>
            </a:fld>
            <a:endParaRPr lang="en-CA"/>
          </a:p>
        </p:txBody>
      </p:sp>
      <p:pic>
        <p:nvPicPr>
          <p:cNvPr id="10" name="Picture 9">
            <a:extLst>
              <a:ext uri="{FF2B5EF4-FFF2-40B4-BE49-F238E27FC236}">
                <a16:creationId xmlns:a16="http://schemas.microsoft.com/office/drawing/2014/main" id="{79B2E9BB-A3DB-1681-0C9F-CF88556865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8000" y="23813"/>
            <a:ext cx="1524000" cy="870857"/>
          </a:xfrm>
          <a:prstGeom prst="rect">
            <a:avLst/>
          </a:prstGeom>
        </p:spPr>
      </p:pic>
      <p:sp>
        <p:nvSpPr>
          <p:cNvPr id="11" name="TextBox 10">
            <a:extLst>
              <a:ext uri="{FF2B5EF4-FFF2-40B4-BE49-F238E27FC236}">
                <a16:creationId xmlns:a16="http://schemas.microsoft.com/office/drawing/2014/main" id="{6324142E-5985-986F-5F46-83031089CA94}"/>
              </a:ext>
            </a:extLst>
          </p:cNvPr>
          <p:cNvSpPr txBox="1"/>
          <p:nvPr userDrawn="1"/>
        </p:nvSpPr>
        <p:spPr>
          <a:xfrm>
            <a:off x="5008228" y="6408107"/>
            <a:ext cx="3800212" cy="261610"/>
          </a:xfrm>
          <a:prstGeom prst="rect">
            <a:avLst/>
          </a:prstGeom>
          <a:noFill/>
        </p:spPr>
        <p:txBody>
          <a:bodyPr wrap="square" rtlCol="0">
            <a:spAutoFit/>
          </a:bodyPr>
          <a:lstStyle/>
          <a:p>
            <a:r>
              <a:rPr lang="en-US" sz="1100" dirty="0">
                <a:solidFill>
                  <a:schemeClr val="bg1">
                    <a:lumMod val="50000"/>
                  </a:schemeClr>
                </a:solidFill>
              </a:rPr>
              <a:t>Prepared by: Noopa Jagadeesh</a:t>
            </a:r>
            <a:endParaRPr lang="en-CA" sz="1100" dirty="0">
              <a:solidFill>
                <a:schemeClr val="bg1">
                  <a:lumMod val="50000"/>
                </a:schemeClr>
              </a:solidFill>
            </a:endParaRPr>
          </a:p>
        </p:txBody>
      </p:sp>
    </p:spTree>
    <p:extLst>
      <p:ext uri="{BB962C8B-B14F-4D97-AF65-F5344CB8AC3E}">
        <p14:creationId xmlns:p14="http://schemas.microsoft.com/office/powerpoint/2010/main" val="3830124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BE1BB-BFF2-4EF1-852C-87BCC5D72677}"/>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6055B967-6551-4889-8FA2-99F55791C9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D3744A2-2F3B-4A7E-AFB3-888B3709B6C3}"/>
              </a:ext>
            </a:extLst>
          </p:cNvPr>
          <p:cNvSpPr>
            <a:spLocks noGrp="1"/>
          </p:cNvSpPr>
          <p:nvPr>
            <p:ph type="dt" sz="half" idx="10"/>
          </p:nvPr>
        </p:nvSpPr>
        <p:spPr/>
        <p:txBody>
          <a:bodyPr/>
          <a:lstStyle/>
          <a:p>
            <a:fld id="{397B9692-14F5-4BAA-9CD1-FC5174B22590}" type="datetime1">
              <a:rPr lang="en-CA" smtClean="0"/>
              <a:t>2024-01-27</a:t>
            </a:fld>
            <a:endParaRPr lang="en-CA"/>
          </a:p>
        </p:txBody>
      </p:sp>
      <p:sp>
        <p:nvSpPr>
          <p:cNvPr id="5" name="Footer Placeholder 4">
            <a:extLst>
              <a:ext uri="{FF2B5EF4-FFF2-40B4-BE49-F238E27FC236}">
                <a16:creationId xmlns:a16="http://schemas.microsoft.com/office/drawing/2014/main" id="{BBB0927F-D5B6-4AD1-AB89-94030809718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14FED54-3A85-49D8-8B5A-321DF10A113B}"/>
              </a:ext>
            </a:extLst>
          </p:cNvPr>
          <p:cNvSpPr>
            <a:spLocks noGrp="1"/>
          </p:cNvSpPr>
          <p:nvPr>
            <p:ph type="sldNum" sz="quarter" idx="12"/>
          </p:nvPr>
        </p:nvSpPr>
        <p:spPr/>
        <p:txBody>
          <a:bodyPr/>
          <a:lstStyle/>
          <a:p>
            <a:fld id="{B20BAE8A-BB5C-499D-956E-1AE79ABD6EE1}" type="slidenum">
              <a:rPr lang="en-CA" smtClean="0"/>
              <a:t>‹#›</a:t>
            </a:fld>
            <a:endParaRPr lang="en-CA"/>
          </a:p>
        </p:txBody>
      </p:sp>
    </p:spTree>
    <p:extLst>
      <p:ext uri="{BB962C8B-B14F-4D97-AF65-F5344CB8AC3E}">
        <p14:creationId xmlns:p14="http://schemas.microsoft.com/office/powerpoint/2010/main" val="3034322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D8EEF7-D4BC-4B4B-BCDE-584DABF08D3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6C5C893F-6FC0-449B-934B-4D8D4ADB95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B9F96A0-0767-4CF4-8446-D75A04810174}"/>
              </a:ext>
            </a:extLst>
          </p:cNvPr>
          <p:cNvSpPr>
            <a:spLocks noGrp="1"/>
          </p:cNvSpPr>
          <p:nvPr>
            <p:ph type="dt" sz="half" idx="10"/>
          </p:nvPr>
        </p:nvSpPr>
        <p:spPr/>
        <p:txBody>
          <a:bodyPr/>
          <a:lstStyle/>
          <a:p>
            <a:fld id="{86BC515B-5213-4F7A-A69F-DCF40C28F200}" type="datetime1">
              <a:rPr lang="en-CA" smtClean="0"/>
              <a:t>2024-01-27</a:t>
            </a:fld>
            <a:endParaRPr lang="en-CA"/>
          </a:p>
        </p:txBody>
      </p:sp>
      <p:sp>
        <p:nvSpPr>
          <p:cNvPr id="5" name="Footer Placeholder 4">
            <a:extLst>
              <a:ext uri="{FF2B5EF4-FFF2-40B4-BE49-F238E27FC236}">
                <a16:creationId xmlns:a16="http://schemas.microsoft.com/office/drawing/2014/main" id="{4BF10C2E-D640-44C9-8FF1-4467BA7288F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51BCDB1-8322-4F47-B889-DC52B9E3CC0F}"/>
              </a:ext>
            </a:extLst>
          </p:cNvPr>
          <p:cNvSpPr>
            <a:spLocks noGrp="1"/>
          </p:cNvSpPr>
          <p:nvPr>
            <p:ph type="sldNum" sz="quarter" idx="12"/>
          </p:nvPr>
        </p:nvSpPr>
        <p:spPr/>
        <p:txBody>
          <a:bodyPr/>
          <a:lstStyle/>
          <a:p>
            <a:fld id="{B20BAE8A-BB5C-499D-956E-1AE79ABD6EE1}" type="slidenum">
              <a:rPr lang="en-CA" smtClean="0"/>
              <a:t>‹#›</a:t>
            </a:fld>
            <a:endParaRPr lang="en-CA"/>
          </a:p>
        </p:txBody>
      </p:sp>
    </p:spTree>
    <p:extLst>
      <p:ext uri="{BB962C8B-B14F-4D97-AF65-F5344CB8AC3E}">
        <p14:creationId xmlns:p14="http://schemas.microsoft.com/office/powerpoint/2010/main" val="3553322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14E9E-9BF0-4DD5-A3A1-C965EDB643B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6AE6BCAC-AFCE-4994-A766-A70F8553E4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ECFD9B4-5FE8-4785-A08B-17707B5CB890}"/>
              </a:ext>
            </a:extLst>
          </p:cNvPr>
          <p:cNvSpPr>
            <a:spLocks noGrp="1"/>
          </p:cNvSpPr>
          <p:nvPr>
            <p:ph type="dt" sz="half" idx="10"/>
          </p:nvPr>
        </p:nvSpPr>
        <p:spPr/>
        <p:txBody>
          <a:bodyPr/>
          <a:lstStyle/>
          <a:p>
            <a:fld id="{2D33721D-30F5-4111-BED9-56E186F2482D}" type="datetime1">
              <a:rPr lang="en-CA" smtClean="0"/>
              <a:t>2024-01-27</a:t>
            </a:fld>
            <a:endParaRPr lang="en-CA"/>
          </a:p>
        </p:txBody>
      </p:sp>
      <p:sp>
        <p:nvSpPr>
          <p:cNvPr id="5" name="Footer Placeholder 4">
            <a:extLst>
              <a:ext uri="{FF2B5EF4-FFF2-40B4-BE49-F238E27FC236}">
                <a16:creationId xmlns:a16="http://schemas.microsoft.com/office/drawing/2014/main" id="{6E89BC0D-E2F7-4AD2-B91F-E0C5B58434EA}"/>
              </a:ext>
            </a:extLst>
          </p:cNvPr>
          <p:cNvSpPr>
            <a:spLocks noGrp="1"/>
          </p:cNvSpPr>
          <p:nvPr>
            <p:ph type="ftr" sz="quarter" idx="11"/>
          </p:nvPr>
        </p:nvSpPr>
        <p:spPr/>
        <p:txBody>
          <a:bodyPr/>
          <a:lstStyle/>
          <a:p>
            <a:endParaRPr lang="en-US" dirty="0"/>
          </a:p>
          <a:p>
            <a:r>
              <a:rPr lang="en-US" dirty="0"/>
              <a:t>Prepared by: Noopa Jagadeesh</a:t>
            </a:r>
            <a:endParaRPr lang="en-CA" dirty="0"/>
          </a:p>
          <a:p>
            <a:endParaRPr lang="en-CA" dirty="0"/>
          </a:p>
        </p:txBody>
      </p:sp>
      <p:sp>
        <p:nvSpPr>
          <p:cNvPr id="6" name="Slide Number Placeholder 5">
            <a:extLst>
              <a:ext uri="{FF2B5EF4-FFF2-40B4-BE49-F238E27FC236}">
                <a16:creationId xmlns:a16="http://schemas.microsoft.com/office/drawing/2014/main" id="{ABBD864F-221F-4961-B548-49D82DB8A578}"/>
              </a:ext>
            </a:extLst>
          </p:cNvPr>
          <p:cNvSpPr>
            <a:spLocks noGrp="1"/>
          </p:cNvSpPr>
          <p:nvPr>
            <p:ph type="sldNum" sz="quarter" idx="12"/>
          </p:nvPr>
        </p:nvSpPr>
        <p:spPr/>
        <p:txBody>
          <a:bodyPr/>
          <a:lstStyle/>
          <a:p>
            <a:fld id="{B20BAE8A-BB5C-499D-956E-1AE79ABD6EE1}" type="slidenum">
              <a:rPr lang="en-CA" smtClean="0"/>
              <a:t>‹#›</a:t>
            </a:fld>
            <a:endParaRPr lang="en-CA"/>
          </a:p>
        </p:txBody>
      </p:sp>
    </p:spTree>
    <p:extLst>
      <p:ext uri="{BB962C8B-B14F-4D97-AF65-F5344CB8AC3E}">
        <p14:creationId xmlns:p14="http://schemas.microsoft.com/office/powerpoint/2010/main" val="2825383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EDD49-699B-4173-8E41-1E87770E28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832AACA3-CD43-492C-9E98-9772A43B38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EFA482DE-E19B-460B-A840-3801DAB9D3BC}"/>
              </a:ext>
            </a:extLst>
          </p:cNvPr>
          <p:cNvSpPr>
            <a:spLocks noGrp="1"/>
          </p:cNvSpPr>
          <p:nvPr>
            <p:ph type="sldNum" sz="quarter" idx="12"/>
          </p:nvPr>
        </p:nvSpPr>
        <p:spPr/>
        <p:txBody>
          <a:bodyPr/>
          <a:lstStyle/>
          <a:p>
            <a:fld id="{B20BAE8A-BB5C-499D-956E-1AE79ABD6EE1}" type="slidenum">
              <a:rPr lang="en-CA" smtClean="0"/>
              <a:t>‹#›</a:t>
            </a:fld>
            <a:endParaRPr lang="en-CA" dirty="0"/>
          </a:p>
        </p:txBody>
      </p:sp>
    </p:spTree>
    <p:extLst>
      <p:ext uri="{BB962C8B-B14F-4D97-AF65-F5344CB8AC3E}">
        <p14:creationId xmlns:p14="http://schemas.microsoft.com/office/powerpoint/2010/main" val="3468005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9043D-28D5-4AB6-8C4F-2E2F52F2AE00}"/>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0000A08-8818-4118-B8A1-CA6FC65E54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A3BC2B05-54F9-43F0-8A0F-458F53A15D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6118220B-380C-40C2-BAA0-63084E608851}"/>
              </a:ext>
            </a:extLst>
          </p:cNvPr>
          <p:cNvSpPr>
            <a:spLocks noGrp="1"/>
          </p:cNvSpPr>
          <p:nvPr>
            <p:ph type="dt" sz="half" idx="10"/>
          </p:nvPr>
        </p:nvSpPr>
        <p:spPr/>
        <p:txBody>
          <a:bodyPr/>
          <a:lstStyle/>
          <a:p>
            <a:fld id="{A88F4153-B735-49D3-96C3-BDAFAD65CA3D}" type="datetime1">
              <a:rPr lang="en-CA" smtClean="0"/>
              <a:t>2024-01-27</a:t>
            </a:fld>
            <a:endParaRPr lang="en-CA"/>
          </a:p>
        </p:txBody>
      </p:sp>
      <p:sp>
        <p:nvSpPr>
          <p:cNvPr id="6" name="Footer Placeholder 5">
            <a:extLst>
              <a:ext uri="{FF2B5EF4-FFF2-40B4-BE49-F238E27FC236}">
                <a16:creationId xmlns:a16="http://schemas.microsoft.com/office/drawing/2014/main" id="{0CF32AB5-A839-4EBD-937B-5CB2A717FF9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2F00424-7CC3-4AEC-97D3-D03865F8C1BD}"/>
              </a:ext>
            </a:extLst>
          </p:cNvPr>
          <p:cNvSpPr>
            <a:spLocks noGrp="1"/>
          </p:cNvSpPr>
          <p:nvPr>
            <p:ph type="sldNum" sz="quarter" idx="12"/>
          </p:nvPr>
        </p:nvSpPr>
        <p:spPr/>
        <p:txBody>
          <a:bodyPr/>
          <a:lstStyle/>
          <a:p>
            <a:fld id="{B20BAE8A-BB5C-499D-956E-1AE79ABD6EE1}" type="slidenum">
              <a:rPr lang="en-CA" smtClean="0"/>
              <a:t>‹#›</a:t>
            </a:fld>
            <a:endParaRPr lang="en-CA"/>
          </a:p>
        </p:txBody>
      </p:sp>
    </p:spTree>
    <p:extLst>
      <p:ext uri="{BB962C8B-B14F-4D97-AF65-F5344CB8AC3E}">
        <p14:creationId xmlns:p14="http://schemas.microsoft.com/office/powerpoint/2010/main" val="2959290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8A0A2-4B9C-43BB-B6F7-F4CC0563C4FD}"/>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9C8AABF-462F-44EF-85AC-4F65544111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74D384-24AC-4D48-BDA6-E9E22121F0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44880B71-B94F-45B3-A3AB-9CCEF5AE9F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468893-D0C8-402C-824B-4DF5594DE6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DAF32958-A02C-4BEE-B01C-C7395D3A13D8}"/>
              </a:ext>
            </a:extLst>
          </p:cNvPr>
          <p:cNvSpPr>
            <a:spLocks noGrp="1"/>
          </p:cNvSpPr>
          <p:nvPr>
            <p:ph type="dt" sz="half" idx="10"/>
          </p:nvPr>
        </p:nvSpPr>
        <p:spPr/>
        <p:txBody>
          <a:bodyPr/>
          <a:lstStyle/>
          <a:p>
            <a:fld id="{A6291CA9-ECF5-4C7A-85F7-C4427D111222}" type="datetime1">
              <a:rPr lang="en-CA" smtClean="0"/>
              <a:t>2024-01-27</a:t>
            </a:fld>
            <a:endParaRPr lang="en-CA"/>
          </a:p>
        </p:txBody>
      </p:sp>
      <p:sp>
        <p:nvSpPr>
          <p:cNvPr id="8" name="Footer Placeholder 7">
            <a:extLst>
              <a:ext uri="{FF2B5EF4-FFF2-40B4-BE49-F238E27FC236}">
                <a16:creationId xmlns:a16="http://schemas.microsoft.com/office/drawing/2014/main" id="{80F4CA3A-B5DA-4BEB-A590-0090BA261946}"/>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A7B8F72A-A037-4625-B794-F9E13219FB27}"/>
              </a:ext>
            </a:extLst>
          </p:cNvPr>
          <p:cNvSpPr>
            <a:spLocks noGrp="1"/>
          </p:cNvSpPr>
          <p:nvPr>
            <p:ph type="sldNum" sz="quarter" idx="12"/>
          </p:nvPr>
        </p:nvSpPr>
        <p:spPr/>
        <p:txBody>
          <a:bodyPr/>
          <a:lstStyle/>
          <a:p>
            <a:fld id="{B20BAE8A-BB5C-499D-956E-1AE79ABD6EE1}" type="slidenum">
              <a:rPr lang="en-CA" smtClean="0"/>
              <a:t>‹#›</a:t>
            </a:fld>
            <a:endParaRPr lang="en-CA"/>
          </a:p>
        </p:txBody>
      </p:sp>
    </p:spTree>
    <p:extLst>
      <p:ext uri="{BB962C8B-B14F-4D97-AF65-F5344CB8AC3E}">
        <p14:creationId xmlns:p14="http://schemas.microsoft.com/office/powerpoint/2010/main" val="230346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7A177-1B9A-4E62-BE87-4BB6FEF1F74E}"/>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3F73CFC9-1A64-40FC-90A0-BBCEFC88B103}"/>
              </a:ext>
            </a:extLst>
          </p:cNvPr>
          <p:cNvSpPr>
            <a:spLocks noGrp="1"/>
          </p:cNvSpPr>
          <p:nvPr>
            <p:ph type="dt" sz="half" idx="10"/>
          </p:nvPr>
        </p:nvSpPr>
        <p:spPr/>
        <p:txBody>
          <a:bodyPr/>
          <a:lstStyle/>
          <a:p>
            <a:fld id="{1BBCD46D-DAED-4300-8F9B-469CFA8ECFF4}" type="datetime1">
              <a:rPr lang="en-CA" smtClean="0"/>
              <a:t>2024-01-27</a:t>
            </a:fld>
            <a:endParaRPr lang="en-CA"/>
          </a:p>
        </p:txBody>
      </p:sp>
      <p:sp>
        <p:nvSpPr>
          <p:cNvPr id="4" name="Footer Placeholder 3">
            <a:extLst>
              <a:ext uri="{FF2B5EF4-FFF2-40B4-BE49-F238E27FC236}">
                <a16:creationId xmlns:a16="http://schemas.microsoft.com/office/drawing/2014/main" id="{873443A5-D5A1-4BD4-8213-5F54A325EE61}"/>
              </a:ext>
            </a:extLst>
          </p:cNvPr>
          <p:cNvSpPr>
            <a:spLocks noGrp="1"/>
          </p:cNvSpPr>
          <p:nvPr>
            <p:ph type="ftr" sz="quarter" idx="11"/>
          </p:nvPr>
        </p:nvSpPr>
        <p:spPr/>
        <p:txBody>
          <a:bodyPr/>
          <a:lstStyle/>
          <a:p>
            <a:endParaRPr lang="en-US" dirty="0"/>
          </a:p>
          <a:p>
            <a:r>
              <a:rPr lang="en-US" dirty="0"/>
              <a:t>Prepared by: Noopa Jagadeesh</a:t>
            </a:r>
            <a:endParaRPr lang="en-CA" dirty="0"/>
          </a:p>
          <a:p>
            <a:endParaRPr lang="en-CA" dirty="0"/>
          </a:p>
        </p:txBody>
      </p:sp>
      <p:sp>
        <p:nvSpPr>
          <p:cNvPr id="5" name="Slide Number Placeholder 4">
            <a:extLst>
              <a:ext uri="{FF2B5EF4-FFF2-40B4-BE49-F238E27FC236}">
                <a16:creationId xmlns:a16="http://schemas.microsoft.com/office/drawing/2014/main" id="{8E505489-22E4-40D8-86F9-F9CBD78AC61D}"/>
              </a:ext>
            </a:extLst>
          </p:cNvPr>
          <p:cNvSpPr>
            <a:spLocks noGrp="1"/>
          </p:cNvSpPr>
          <p:nvPr>
            <p:ph type="sldNum" sz="quarter" idx="12"/>
          </p:nvPr>
        </p:nvSpPr>
        <p:spPr/>
        <p:txBody>
          <a:bodyPr/>
          <a:lstStyle/>
          <a:p>
            <a:fld id="{B20BAE8A-BB5C-499D-956E-1AE79ABD6EE1}" type="slidenum">
              <a:rPr lang="en-CA" smtClean="0"/>
              <a:t>‹#›</a:t>
            </a:fld>
            <a:endParaRPr lang="en-CA"/>
          </a:p>
        </p:txBody>
      </p:sp>
    </p:spTree>
    <p:extLst>
      <p:ext uri="{BB962C8B-B14F-4D97-AF65-F5344CB8AC3E}">
        <p14:creationId xmlns:p14="http://schemas.microsoft.com/office/powerpoint/2010/main" val="3017092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A59B0E-6A14-4C7F-8769-9A271D4B60BD}"/>
              </a:ext>
            </a:extLst>
          </p:cNvPr>
          <p:cNvSpPr>
            <a:spLocks noGrp="1"/>
          </p:cNvSpPr>
          <p:nvPr>
            <p:ph type="dt" sz="half" idx="10"/>
          </p:nvPr>
        </p:nvSpPr>
        <p:spPr/>
        <p:txBody>
          <a:bodyPr/>
          <a:lstStyle/>
          <a:p>
            <a:fld id="{6CC424C1-7058-4321-8730-6B709B043500}" type="datetime1">
              <a:rPr lang="en-CA" smtClean="0"/>
              <a:t>2024-01-27</a:t>
            </a:fld>
            <a:endParaRPr lang="en-CA"/>
          </a:p>
        </p:txBody>
      </p:sp>
      <p:sp>
        <p:nvSpPr>
          <p:cNvPr id="3" name="Footer Placeholder 2">
            <a:extLst>
              <a:ext uri="{FF2B5EF4-FFF2-40B4-BE49-F238E27FC236}">
                <a16:creationId xmlns:a16="http://schemas.microsoft.com/office/drawing/2014/main" id="{61897663-BA4E-4263-937B-23A18B6B719B}"/>
              </a:ext>
            </a:extLst>
          </p:cNvPr>
          <p:cNvSpPr>
            <a:spLocks noGrp="1"/>
          </p:cNvSpPr>
          <p:nvPr>
            <p:ph type="ftr" sz="quarter" idx="11"/>
          </p:nvPr>
        </p:nvSpPr>
        <p:spPr/>
        <p:txBody>
          <a:bodyPr/>
          <a:lstStyle/>
          <a:p>
            <a:endParaRPr lang="en-US" dirty="0"/>
          </a:p>
          <a:p>
            <a:r>
              <a:rPr lang="en-US" dirty="0"/>
              <a:t>Prepared by: Noopa Jagadeesh</a:t>
            </a:r>
            <a:endParaRPr lang="en-CA" dirty="0"/>
          </a:p>
          <a:p>
            <a:endParaRPr lang="en-CA" dirty="0"/>
          </a:p>
        </p:txBody>
      </p:sp>
      <p:sp>
        <p:nvSpPr>
          <p:cNvPr id="4" name="Slide Number Placeholder 3">
            <a:extLst>
              <a:ext uri="{FF2B5EF4-FFF2-40B4-BE49-F238E27FC236}">
                <a16:creationId xmlns:a16="http://schemas.microsoft.com/office/drawing/2014/main" id="{8157A4C3-F1BE-4E1D-A78B-D502979B1C80}"/>
              </a:ext>
            </a:extLst>
          </p:cNvPr>
          <p:cNvSpPr>
            <a:spLocks noGrp="1"/>
          </p:cNvSpPr>
          <p:nvPr>
            <p:ph type="sldNum" sz="quarter" idx="12"/>
          </p:nvPr>
        </p:nvSpPr>
        <p:spPr/>
        <p:txBody>
          <a:bodyPr/>
          <a:lstStyle/>
          <a:p>
            <a:fld id="{B20BAE8A-BB5C-499D-956E-1AE79ABD6EE1}" type="slidenum">
              <a:rPr lang="en-CA" smtClean="0"/>
              <a:t>‹#›</a:t>
            </a:fld>
            <a:endParaRPr lang="en-CA"/>
          </a:p>
        </p:txBody>
      </p:sp>
    </p:spTree>
    <p:extLst>
      <p:ext uri="{BB962C8B-B14F-4D97-AF65-F5344CB8AC3E}">
        <p14:creationId xmlns:p14="http://schemas.microsoft.com/office/powerpoint/2010/main" val="3788533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D85B7-7C37-4DEE-929B-6203412399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C153B3D3-9CEF-4463-A6D0-C0D1D99373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C5FF6670-A8D4-4A07-8DDF-215753202C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2B9CB0-C6C5-4E7F-8E9A-48CF58FD70C3}"/>
              </a:ext>
            </a:extLst>
          </p:cNvPr>
          <p:cNvSpPr>
            <a:spLocks noGrp="1"/>
          </p:cNvSpPr>
          <p:nvPr>
            <p:ph type="dt" sz="half" idx="10"/>
          </p:nvPr>
        </p:nvSpPr>
        <p:spPr/>
        <p:txBody>
          <a:bodyPr/>
          <a:lstStyle/>
          <a:p>
            <a:fld id="{178D0159-AE3A-4CD8-9056-972138C00F60}" type="datetime1">
              <a:rPr lang="en-CA" smtClean="0"/>
              <a:t>2024-01-27</a:t>
            </a:fld>
            <a:endParaRPr lang="en-CA"/>
          </a:p>
        </p:txBody>
      </p:sp>
      <p:sp>
        <p:nvSpPr>
          <p:cNvPr id="6" name="Footer Placeholder 5">
            <a:extLst>
              <a:ext uri="{FF2B5EF4-FFF2-40B4-BE49-F238E27FC236}">
                <a16:creationId xmlns:a16="http://schemas.microsoft.com/office/drawing/2014/main" id="{72CE5FB0-0518-4B01-9A9D-E99BA6C0646D}"/>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317CB48-C11E-4503-94E8-FDFD0E0D1965}"/>
              </a:ext>
            </a:extLst>
          </p:cNvPr>
          <p:cNvSpPr>
            <a:spLocks noGrp="1"/>
          </p:cNvSpPr>
          <p:nvPr>
            <p:ph type="sldNum" sz="quarter" idx="12"/>
          </p:nvPr>
        </p:nvSpPr>
        <p:spPr/>
        <p:txBody>
          <a:bodyPr/>
          <a:lstStyle/>
          <a:p>
            <a:fld id="{B20BAE8A-BB5C-499D-956E-1AE79ABD6EE1}" type="slidenum">
              <a:rPr lang="en-CA" smtClean="0"/>
              <a:t>‹#›</a:t>
            </a:fld>
            <a:endParaRPr lang="en-CA"/>
          </a:p>
        </p:txBody>
      </p:sp>
    </p:spTree>
    <p:extLst>
      <p:ext uri="{BB962C8B-B14F-4D97-AF65-F5344CB8AC3E}">
        <p14:creationId xmlns:p14="http://schemas.microsoft.com/office/powerpoint/2010/main" val="1266975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A2813-0EB3-4D6B-9B7F-9F04DC971E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744D2EDB-9B1B-47EC-BCE1-EE57DE22E1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5B046055-275D-4938-BFFF-D9E3751BCC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F2FCDB-2170-4355-A616-CE4FE9B17E41}"/>
              </a:ext>
            </a:extLst>
          </p:cNvPr>
          <p:cNvSpPr>
            <a:spLocks noGrp="1"/>
          </p:cNvSpPr>
          <p:nvPr>
            <p:ph type="dt" sz="half" idx="10"/>
          </p:nvPr>
        </p:nvSpPr>
        <p:spPr/>
        <p:txBody>
          <a:bodyPr/>
          <a:lstStyle/>
          <a:p>
            <a:fld id="{32F1F08E-6446-43B2-B3AC-C89530FE3D1F}" type="datetime1">
              <a:rPr lang="en-CA" smtClean="0"/>
              <a:t>2024-01-27</a:t>
            </a:fld>
            <a:endParaRPr lang="en-CA"/>
          </a:p>
        </p:txBody>
      </p:sp>
      <p:sp>
        <p:nvSpPr>
          <p:cNvPr id="6" name="Footer Placeholder 5">
            <a:extLst>
              <a:ext uri="{FF2B5EF4-FFF2-40B4-BE49-F238E27FC236}">
                <a16:creationId xmlns:a16="http://schemas.microsoft.com/office/drawing/2014/main" id="{2EC53BF5-8A58-440D-9722-CA0839256D2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2D3371E-FFDE-4B5A-B107-7CAA72B59C08}"/>
              </a:ext>
            </a:extLst>
          </p:cNvPr>
          <p:cNvSpPr>
            <a:spLocks noGrp="1"/>
          </p:cNvSpPr>
          <p:nvPr>
            <p:ph type="sldNum" sz="quarter" idx="12"/>
          </p:nvPr>
        </p:nvSpPr>
        <p:spPr/>
        <p:txBody>
          <a:bodyPr/>
          <a:lstStyle/>
          <a:p>
            <a:fld id="{B20BAE8A-BB5C-499D-956E-1AE79ABD6EE1}" type="slidenum">
              <a:rPr lang="en-CA" smtClean="0"/>
              <a:t>‹#›</a:t>
            </a:fld>
            <a:endParaRPr lang="en-CA"/>
          </a:p>
        </p:txBody>
      </p:sp>
    </p:spTree>
    <p:extLst>
      <p:ext uri="{BB962C8B-B14F-4D97-AF65-F5344CB8AC3E}">
        <p14:creationId xmlns:p14="http://schemas.microsoft.com/office/powerpoint/2010/main" val="2017140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1956AE-29B3-472E-B05B-5701EF8E71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2CF9E3DA-367F-46E2-AEB8-E76011B447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8D277F6-002F-4098-B9C7-B200832E71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BF7C98-4EB5-47FD-8D95-056E528E5454}" type="datetime1">
              <a:rPr lang="en-CA" smtClean="0"/>
              <a:t>2024-01-27</a:t>
            </a:fld>
            <a:endParaRPr lang="en-CA"/>
          </a:p>
        </p:txBody>
      </p:sp>
      <p:sp>
        <p:nvSpPr>
          <p:cNvPr id="5" name="Footer Placeholder 4">
            <a:extLst>
              <a:ext uri="{FF2B5EF4-FFF2-40B4-BE49-F238E27FC236}">
                <a16:creationId xmlns:a16="http://schemas.microsoft.com/office/drawing/2014/main" id="{D57CFCD5-B84E-44B6-87DB-892458CE35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Prepared by: Noopa Jagadeesh</a:t>
            </a:r>
            <a:endParaRPr lang="en-CA" dirty="0"/>
          </a:p>
        </p:txBody>
      </p:sp>
      <p:sp>
        <p:nvSpPr>
          <p:cNvPr id="6" name="Slide Number Placeholder 5">
            <a:extLst>
              <a:ext uri="{FF2B5EF4-FFF2-40B4-BE49-F238E27FC236}">
                <a16:creationId xmlns:a16="http://schemas.microsoft.com/office/drawing/2014/main" id="{65A5FB8C-C590-44C8-B933-D89CB5B68D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0BAE8A-BB5C-499D-956E-1AE79ABD6EE1}" type="slidenum">
              <a:rPr lang="en-CA" smtClean="0"/>
              <a:t>‹#›</a:t>
            </a:fld>
            <a:endParaRPr lang="en-CA"/>
          </a:p>
        </p:txBody>
      </p:sp>
      <p:pic>
        <p:nvPicPr>
          <p:cNvPr id="7" name="Picture 6">
            <a:extLst>
              <a:ext uri="{FF2B5EF4-FFF2-40B4-BE49-F238E27FC236}">
                <a16:creationId xmlns:a16="http://schemas.microsoft.com/office/drawing/2014/main" id="{B1928650-A937-B290-F342-4CD1AC522030}"/>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668000" y="136525"/>
            <a:ext cx="1524000" cy="870857"/>
          </a:xfrm>
          <a:prstGeom prst="rect">
            <a:avLst/>
          </a:prstGeom>
        </p:spPr>
      </p:pic>
    </p:spTree>
    <p:extLst>
      <p:ext uri="{BB962C8B-B14F-4D97-AF65-F5344CB8AC3E}">
        <p14:creationId xmlns:p14="http://schemas.microsoft.com/office/powerpoint/2010/main" val="3770602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6.xml"/><Relationship Id="rId5" Type="http://schemas.openxmlformats.org/officeDocument/2006/relationships/hyperlink" Target="https://github.com/NVlabs/ffhq-dataset" TargetMode="Externa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hyperlink" Target="https://docs.opencv.org/3.4/de/da9/tutorial_template_matching.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stackoverflow.com/questions/10948589/choosing-the-correct-upper-and-lower-hsv-boundaries-for-color-detection-withcv/48367205#48367205" TargetMode="Externa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51.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hyperlink" Target="https://blogs.nvidia.com/blog/what-is-synthetic-data/" TargetMode="Externa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docs.opencv.org/3.4/de/da9/tutorial_template_matching.html"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image" Target="../media/image7.tif"/><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7FBCC-EFE7-15A0-6CD6-4F83F919F2C5}"/>
              </a:ext>
            </a:extLst>
          </p:cNvPr>
          <p:cNvSpPr>
            <a:spLocks noGrp="1"/>
          </p:cNvSpPr>
          <p:nvPr>
            <p:ph type="ctrTitle"/>
          </p:nvPr>
        </p:nvSpPr>
        <p:spPr/>
        <p:txBody>
          <a:bodyPr/>
          <a:lstStyle/>
          <a:p>
            <a:r>
              <a:rPr lang="en-US"/>
              <a:t>Week-3</a:t>
            </a:r>
            <a:endParaRPr lang="en-CA" dirty="0"/>
          </a:p>
        </p:txBody>
      </p:sp>
      <p:sp>
        <p:nvSpPr>
          <p:cNvPr id="3" name="Subtitle 2">
            <a:extLst>
              <a:ext uri="{FF2B5EF4-FFF2-40B4-BE49-F238E27FC236}">
                <a16:creationId xmlns:a16="http://schemas.microsoft.com/office/drawing/2014/main" id="{3DD647E1-2E4B-BEA1-B645-1D668CD3C85F}"/>
              </a:ext>
            </a:extLst>
          </p:cNvPr>
          <p:cNvSpPr>
            <a:spLocks noGrp="1"/>
          </p:cNvSpPr>
          <p:nvPr>
            <p:ph type="subTitle" idx="1"/>
          </p:nvPr>
        </p:nvSpPr>
        <p:spPr/>
        <p:txBody>
          <a:bodyPr/>
          <a:lstStyle/>
          <a:p>
            <a:pPr algn="ctr"/>
            <a:r>
              <a:rPr lang="en-US" dirty="0"/>
              <a:t>COSC 32001 Computer Vision</a:t>
            </a:r>
          </a:p>
          <a:p>
            <a:r>
              <a:rPr lang="en-US" dirty="0"/>
              <a:t>				 	Noopa Jagadeesh</a:t>
            </a:r>
          </a:p>
          <a:p>
            <a:r>
              <a:rPr lang="en-US" dirty="0"/>
              <a:t>                                                       	Date: 25 Jan 2024</a:t>
            </a:r>
            <a:endParaRPr lang="en-CA" dirty="0"/>
          </a:p>
        </p:txBody>
      </p:sp>
      <p:sp>
        <p:nvSpPr>
          <p:cNvPr id="5" name="Slide Number Placeholder 4">
            <a:extLst>
              <a:ext uri="{FF2B5EF4-FFF2-40B4-BE49-F238E27FC236}">
                <a16:creationId xmlns:a16="http://schemas.microsoft.com/office/drawing/2014/main" id="{3AD5D439-1197-4ABF-242A-270553BEB512}"/>
              </a:ext>
            </a:extLst>
          </p:cNvPr>
          <p:cNvSpPr>
            <a:spLocks noGrp="1"/>
          </p:cNvSpPr>
          <p:nvPr>
            <p:ph type="sldNum" sz="quarter" idx="12"/>
          </p:nvPr>
        </p:nvSpPr>
        <p:spPr/>
        <p:txBody>
          <a:bodyPr/>
          <a:lstStyle/>
          <a:p>
            <a:fld id="{B20BAE8A-BB5C-499D-956E-1AE79ABD6EE1}" type="slidenum">
              <a:rPr lang="en-CA" smtClean="0"/>
              <a:t>1</a:t>
            </a:fld>
            <a:endParaRPr lang="en-CA" dirty="0"/>
          </a:p>
        </p:txBody>
      </p:sp>
    </p:spTree>
    <p:extLst>
      <p:ext uri="{BB962C8B-B14F-4D97-AF65-F5344CB8AC3E}">
        <p14:creationId xmlns:p14="http://schemas.microsoft.com/office/powerpoint/2010/main" val="2617356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8C038-D475-5F50-747C-F9DF257BD55C}"/>
              </a:ext>
            </a:extLst>
          </p:cNvPr>
          <p:cNvSpPr>
            <a:spLocks noGrp="1"/>
          </p:cNvSpPr>
          <p:nvPr>
            <p:ph type="title"/>
          </p:nvPr>
        </p:nvSpPr>
        <p:spPr>
          <a:xfrm>
            <a:off x="838200" y="365126"/>
            <a:ext cx="10515600" cy="638052"/>
          </a:xfrm>
        </p:spPr>
        <p:txBody>
          <a:bodyPr>
            <a:normAutofit fontScale="90000"/>
          </a:bodyPr>
          <a:lstStyle/>
          <a:p>
            <a:r>
              <a:rPr lang="en-CA" b="1" dirty="0"/>
              <a:t>Object Detection using Template Matching</a:t>
            </a:r>
            <a:endParaRPr lang="en-CA" dirty="0"/>
          </a:p>
        </p:txBody>
      </p:sp>
      <p:sp>
        <p:nvSpPr>
          <p:cNvPr id="3" name="Slide Number Placeholder 2">
            <a:extLst>
              <a:ext uri="{FF2B5EF4-FFF2-40B4-BE49-F238E27FC236}">
                <a16:creationId xmlns:a16="http://schemas.microsoft.com/office/drawing/2014/main" id="{084E0365-A106-771C-510A-EA11F26A4629}"/>
              </a:ext>
            </a:extLst>
          </p:cNvPr>
          <p:cNvSpPr>
            <a:spLocks noGrp="1"/>
          </p:cNvSpPr>
          <p:nvPr>
            <p:ph type="sldNum" sz="quarter" idx="12"/>
          </p:nvPr>
        </p:nvSpPr>
        <p:spPr/>
        <p:txBody>
          <a:bodyPr/>
          <a:lstStyle/>
          <a:p>
            <a:fld id="{B20BAE8A-BB5C-499D-956E-1AE79ABD6EE1}" type="slidenum">
              <a:rPr lang="en-CA" smtClean="0"/>
              <a:t>10</a:t>
            </a:fld>
            <a:endParaRPr lang="en-CA"/>
          </a:p>
        </p:txBody>
      </p:sp>
      <p:sp>
        <p:nvSpPr>
          <p:cNvPr id="5" name="TextBox 4">
            <a:extLst>
              <a:ext uri="{FF2B5EF4-FFF2-40B4-BE49-F238E27FC236}">
                <a16:creationId xmlns:a16="http://schemas.microsoft.com/office/drawing/2014/main" id="{2CA6B14B-4813-046C-D39B-52C9C24460CF}"/>
              </a:ext>
            </a:extLst>
          </p:cNvPr>
          <p:cNvSpPr txBox="1"/>
          <p:nvPr/>
        </p:nvSpPr>
        <p:spPr>
          <a:xfrm>
            <a:off x="838199" y="1003178"/>
            <a:ext cx="10054701" cy="369332"/>
          </a:xfrm>
          <a:prstGeom prst="rect">
            <a:avLst/>
          </a:prstGeom>
          <a:noFill/>
        </p:spPr>
        <p:txBody>
          <a:bodyPr wrap="square">
            <a:spAutoFit/>
          </a:bodyPr>
          <a:lstStyle/>
          <a:p>
            <a:r>
              <a:rPr lang="en-CA" dirty="0"/>
              <a:t>Next we need to draw a rectangle on the source image where the template image matches.</a:t>
            </a:r>
          </a:p>
        </p:txBody>
      </p:sp>
      <p:pic>
        <p:nvPicPr>
          <p:cNvPr id="7" name="Picture 6">
            <a:extLst>
              <a:ext uri="{FF2B5EF4-FFF2-40B4-BE49-F238E27FC236}">
                <a16:creationId xmlns:a16="http://schemas.microsoft.com/office/drawing/2014/main" id="{8DBF4151-AD6F-FBD3-6E97-D863FC11F886}"/>
              </a:ext>
            </a:extLst>
          </p:cNvPr>
          <p:cNvPicPr>
            <a:picLocks noChangeAspect="1"/>
          </p:cNvPicPr>
          <p:nvPr/>
        </p:nvPicPr>
        <p:blipFill>
          <a:blip r:embed="rId2"/>
          <a:stretch>
            <a:fillRect/>
          </a:stretch>
        </p:blipFill>
        <p:spPr>
          <a:xfrm>
            <a:off x="943141" y="1520320"/>
            <a:ext cx="6239746" cy="390580"/>
          </a:xfrm>
          <a:prstGeom prst="rect">
            <a:avLst/>
          </a:prstGeom>
        </p:spPr>
      </p:pic>
      <p:sp>
        <p:nvSpPr>
          <p:cNvPr id="9" name="TextBox 8">
            <a:extLst>
              <a:ext uri="{FF2B5EF4-FFF2-40B4-BE49-F238E27FC236}">
                <a16:creationId xmlns:a16="http://schemas.microsoft.com/office/drawing/2014/main" id="{D56632AC-CA2C-35F1-740F-BF9FEFE94AE3}"/>
              </a:ext>
            </a:extLst>
          </p:cNvPr>
          <p:cNvSpPr txBox="1"/>
          <p:nvPr/>
        </p:nvSpPr>
        <p:spPr>
          <a:xfrm>
            <a:off x="838199" y="1910900"/>
            <a:ext cx="10960224" cy="646331"/>
          </a:xfrm>
          <a:prstGeom prst="rect">
            <a:avLst/>
          </a:prstGeom>
          <a:noFill/>
        </p:spPr>
        <p:txBody>
          <a:bodyPr wrap="square">
            <a:spAutoFit/>
          </a:bodyPr>
          <a:lstStyle/>
          <a:p>
            <a:r>
              <a:rPr lang="en-CA" dirty="0"/>
              <a:t>Using </a:t>
            </a:r>
            <a:r>
              <a:rPr lang="en-CA" i="1" dirty="0"/>
              <a:t>minMaxLoc(res) </a:t>
            </a:r>
            <a:r>
              <a:rPr lang="en-CA" dirty="0"/>
              <a:t>we can extract the minimum value, maximum value, minimum location, and maximum location.</a:t>
            </a:r>
          </a:p>
        </p:txBody>
      </p:sp>
      <p:pic>
        <p:nvPicPr>
          <p:cNvPr id="11" name="Picture 10">
            <a:extLst>
              <a:ext uri="{FF2B5EF4-FFF2-40B4-BE49-F238E27FC236}">
                <a16:creationId xmlns:a16="http://schemas.microsoft.com/office/drawing/2014/main" id="{25786E5A-9E27-AF7C-BDF3-2C527AC11CB1}"/>
              </a:ext>
            </a:extLst>
          </p:cNvPr>
          <p:cNvPicPr>
            <a:picLocks noChangeAspect="1"/>
          </p:cNvPicPr>
          <p:nvPr/>
        </p:nvPicPr>
        <p:blipFill>
          <a:blip r:embed="rId3"/>
          <a:stretch>
            <a:fillRect/>
          </a:stretch>
        </p:blipFill>
        <p:spPr>
          <a:xfrm>
            <a:off x="943141" y="2666894"/>
            <a:ext cx="7030431" cy="762106"/>
          </a:xfrm>
          <a:prstGeom prst="rect">
            <a:avLst/>
          </a:prstGeom>
        </p:spPr>
      </p:pic>
      <p:sp>
        <p:nvSpPr>
          <p:cNvPr id="13" name="TextBox 12">
            <a:extLst>
              <a:ext uri="{FF2B5EF4-FFF2-40B4-BE49-F238E27FC236}">
                <a16:creationId xmlns:a16="http://schemas.microsoft.com/office/drawing/2014/main" id="{E451D681-D307-786F-60FC-EBC7A45C4A99}"/>
              </a:ext>
            </a:extLst>
          </p:cNvPr>
          <p:cNvSpPr txBox="1"/>
          <p:nvPr/>
        </p:nvSpPr>
        <p:spPr>
          <a:xfrm>
            <a:off x="896247" y="3538663"/>
            <a:ext cx="10399506" cy="1200329"/>
          </a:xfrm>
          <a:prstGeom prst="rect">
            <a:avLst/>
          </a:prstGeom>
          <a:noFill/>
        </p:spPr>
        <p:txBody>
          <a:bodyPr wrap="square">
            <a:spAutoFit/>
          </a:bodyPr>
          <a:lstStyle/>
          <a:p>
            <a:r>
              <a:rPr lang="en-CA" dirty="0"/>
              <a:t>To draw a blue rectangle on the source image where the template image matches, we need to get the minimum location, min_loc(where match actually starts) as our top left. The same way, we can get our bottom right by top_left[0] + width and top_left[1] + height. With these dimensions, we can draw the blue rectangle using cv2.rectangle.</a:t>
            </a:r>
          </a:p>
        </p:txBody>
      </p:sp>
      <p:pic>
        <p:nvPicPr>
          <p:cNvPr id="15" name="Picture 14">
            <a:extLst>
              <a:ext uri="{FF2B5EF4-FFF2-40B4-BE49-F238E27FC236}">
                <a16:creationId xmlns:a16="http://schemas.microsoft.com/office/drawing/2014/main" id="{3753A723-BB4E-D248-2373-6B029351B7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6365" y="4464055"/>
            <a:ext cx="2857824" cy="2393945"/>
          </a:xfrm>
          <a:prstGeom prst="rect">
            <a:avLst/>
          </a:prstGeom>
        </p:spPr>
      </p:pic>
      <p:sp>
        <p:nvSpPr>
          <p:cNvPr id="17" name="TextBox 16">
            <a:extLst>
              <a:ext uri="{FF2B5EF4-FFF2-40B4-BE49-F238E27FC236}">
                <a16:creationId xmlns:a16="http://schemas.microsoft.com/office/drawing/2014/main" id="{EF8BF646-97D3-D12B-AB39-F7BB5E264C74}"/>
              </a:ext>
            </a:extLst>
          </p:cNvPr>
          <p:cNvSpPr txBox="1"/>
          <p:nvPr/>
        </p:nvSpPr>
        <p:spPr>
          <a:xfrm>
            <a:off x="896247" y="4882615"/>
            <a:ext cx="3999105" cy="1477328"/>
          </a:xfrm>
          <a:prstGeom prst="rect">
            <a:avLst/>
          </a:prstGeom>
          <a:noFill/>
        </p:spPr>
        <p:txBody>
          <a:bodyPr wrap="square">
            <a:spAutoFit/>
          </a:bodyPr>
          <a:lstStyle/>
          <a:p>
            <a:r>
              <a:rPr lang="en-CA" dirty="0"/>
              <a:t>Getting one match is not what</a:t>
            </a:r>
          </a:p>
          <a:p>
            <a:r>
              <a:rPr lang="en-CA" dirty="0"/>
              <a:t>we're probably looking for in most</a:t>
            </a:r>
          </a:p>
          <a:p>
            <a:r>
              <a:rPr lang="en-CA" dirty="0"/>
              <a:t>applications. We want to see other</a:t>
            </a:r>
          </a:p>
          <a:p>
            <a:r>
              <a:rPr lang="en-CA" dirty="0"/>
              <a:t>regions that match this template within</a:t>
            </a:r>
          </a:p>
          <a:p>
            <a:r>
              <a:rPr lang="en-CA" dirty="0"/>
              <a:t>certain degree of acceptance.</a:t>
            </a:r>
          </a:p>
        </p:txBody>
      </p:sp>
      <p:pic>
        <p:nvPicPr>
          <p:cNvPr id="6" name="Picture 5">
            <a:extLst>
              <a:ext uri="{FF2B5EF4-FFF2-40B4-BE49-F238E27FC236}">
                <a16:creationId xmlns:a16="http://schemas.microsoft.com/office/drawing/2014/main" id="{0D4307C1-0BB2-1248-CDD8-5848FB3E13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73572" y="3243860"/>
            <a:ext cx="3627434" cy="274344"/>
          </a:xfrm>
          <a:prstGeom prst="rect">
            <a:avLst/>
          </a:prstGeom>
        </p:spPr>
      </p:pic>
      <p:pic>
        <p:nvPicPr>
          <p:cNvPr id="10" name="Picture 9">
            <a:extLst>
              <a:ext uri="{FF2B5EF4-FFF2-40B4-BE49-F238E27FC236}">
                <a16:creationId xmlns:a16="http://schemas.microsoft.com/office/drawing/2014/main" id="{B7621036-BE43-54BE-B76A-1BFACEF8DC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73572" y="2687073"/>
            <a:ext cx="3817951" cy="304826"/>
          </a:xfrm>
          <a:prstGeom prst="rect">
            <a:avLst/>
          </a:prstGeom>
        </p:spPr>
      </p:pic>
    </p:spTree>
    <p:extLst>
      <p:ext uri="{BB962C8B-B14F-4D97-AF65-F5344CB8AC3E}">
        <p14:creationId xmlns:p14="http://schemas.microsoft.com/office/powerpoint/2010/main" val="1857531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AFC55-77C8-07F4-9F1D-C6132B9D27A3}"/>
              </a:ext>
            </a:extLst>
          </p:cNvPr>
          <p:cNvSpPr>
            <a:spLocks noGrp="1"/>
          </p:cNvSpPr>
          <p:nvPr>
            <p:ph type="title"/>
          </p:nvPr>
        </p:nvSpPr>
        <p:spPr>
          <a:xfrm>
            <a:off x="838200" y="365125"/>
            <a:ext cx="10515600" cy="824483"/>
          </a:xfrm>
        </p:spPr>
        <p:txBody>
          <a:bodyPr>
            <a:normAutofit fontScale="90000"/>
          </a:bodyPr>
          <a:lstStyle/>
          <a:p>
            <a:r>
              <a:rPr lang="en-US" b="1" dirty="0"/>
              <a:t>Detect Multiple Objects — Under a Given Threshold</a:t>
            </a:r>
            <a:endParaRPr lang="en-CA" b="1" dirty="0"/>
          </a:p>
        </p:txBody>
      </p:sp>
      <p:sp>
        <p:nvSpPr>
          <p:cNvPr id="3" name="Slide Number Placeholder 2">
            <a:extLst>
              <a:ext uri="{FF2B5EF4-FFF2-40B4-BE49-F238E27FC236}">
                <a16:creationId xmlns:a16="http://schemas.microsoft.com/office/drawing/2014/main" id="{5B48A71E-5ADB-C0FC-BD08-76EF63043B8F}"/>
              </a:ext>
            </a:extLst>
          </p:cNvPr>
          <p:cNvSpPr>
            <a:spLocks noGrp="1"/>
          </p:cNvSpPr>
          <p:nvPr>
            <p:ph type="sldNum" sz="quarter" idx="12"/>
          </p:nvPr>
        </p:nvSpPr>
        <p:spPr/>
        <p:txBody>
          <a:bodyPr/>
          <a:lstStyle/>
          <a:p>
            <a:fld id="{B20BAE8A-BB5C-499D-956E-1AE79ABD6EE1}" type="slidenum">
              <a:rPr lang="en-CA" smtClean="0"/>
              <a:t>11</a:t>
            </a:fld>
            <a:endParaRPr lang="en-CA"/>
          </a:p>
        </p:txBody>
      </p:sp>
      <p:sp>
        <p:nvSpPr>
          <p:cNvPr id="5" name="TextBox 4">
            <a:extLst>
              <a:ext uri="{FF2B5EF4-FFF2-40B4-BE49-F238E27FC236}">
                <a16:creationId xmlns:a16="http://schemas.microsoft.com/office/drawing/2014/main" id="{BF5A552F-F5F7-156C-D6D1-3FEFEA5E9808}"/>
              </a:ext>
            </a:extLst>
          </p:cNvPr>
          <p:cNvSpPr txBox="1"/>
          <p:nvPr/>
        </p:nvSpPr>
        <p:spPr>
          <a:xfrm>
            <a:off x="934373" y="1508282"/>
            <a:ext cx="10515599" cy="646331"/>
          </a:xfrm>
          <a:prstGeom prst="rect">
            <a:avLst/>
          </a:prstGeom>
          <a:noFill/>
        </p:spPr>
        <p:txBody>
          <a:bodyPr wrap="square">
            <a:spAutoFit/>
          </a:bodyPr>
          <a:lstStyle/>
          <a:p>
            <a:r>
              <a:rPr lang="en-CA" dirty="0"/>
              <a:t>We already did the detecting of one object by selecting the minimum difference between source and template images. By defining a threshold we can detect all the objects that are similar to our template image.</a:t>
            </a:r>
          </a:p>
        </p:txBody>
      </p:sp>
      <p:pic>
        <p:nvPicPr>
          <p:cNvPr id="7" name="Picture 6">
            <a:extLst>
              <a:ext uri="{FF2B5EF4-FFF2-40B4-BE49-F238E27FC236}">
                <a16:creationId xmlns:a16="http://schemas.microsoft.com/office/drawing/2014/main" id="{C3D80C04-6D16-8B62-D8CA-774B06420753}"/>
              </a:ext>
            </a:extLst>
          </p:cNvPr>
          <p:cNvPicPr>
            <a:picLocks noChangeAspect="1"/>
          </p:cNvPicPr>
          <p:nvPr/>
        </p:nvPicPr>
        <p:blipFill>
          <a:blip r:embed="rId2"/>
          <a:stretch>
            <a:fillRect/>
          </a:stretch>
        </p:blipFill>
        <p:spPr>
          <a:xfrm>
            <a:off x="997335" y="2297050"/>
            <a:ext cx="7516274" cy="352474"/>
          </a:xfrm>
          <a:prstGeom prst="rect">
            <a:avLst/>
          </a:prstGeom>
        </p:spPr>
      </p:pic>
      <p:sp>
        <p:nvSpPr>
          <p:cNvPr id="9" name="TextBox 8">
            <a:extLst>
              <a:ext uri="{FF2B5EF4-FFF2-40B4-BE49-F238E27FC236}">
                <a16:creationId xmlns:a16="http://schemas.microsoft.com/office/drawing/2014/main" id="{D5031C58-7B69-E03D-5549-591DB23CF4B6}"/>
              </a:ext>
            </a:extLst>
          </p:cNvPr>
          <p:cNvSpPr txBox="1"/>
          <p:nvPr/>
        </p:nvSpPr>
        <p:spPr>
          <a:xfrm>
            <a:off x="934372" y="2967335"/>
            <a:ext cx="10642109" cy="646331"/>
          </a:xfrm>
          <a:prstGeom prst="rect">
            <a:avLst/>
          </a:prstGeom>
          <a:noFill/>
        </p:spPr>
        <p:txBody>
          <a:bodyPr wrap="square">
            <a:spAutoFit/>
          </a:bodyPr>
          <a:lstStyle/>
          <a:p>
            <a:r>
              <a:rPr lang="en-CA" dirty="0"/>
              <a:t>Here we use </a:t>
            </a:r>
            <a:r>
              <a:rPr lang="en-CA" i="1" dirty="0"/>
              <a:t>TM_CCOEFF_NORMED </a:t>
            </a:r>
            <a:r>
              <a:rPr lang="en-CA" dirty="0"/>
              <a:t>because we need to get the maximum values, not the minimum values. Which means we need to look for multiple objects instead of one.</a:t>
            </a:r>
          </a:p>
        </p:txBody>
      </p:sp>
      <p:pic>
        <p:nvPicPr>
          <p:cNvPr id="11" name="Picture 10">
            <a:extLst>
              <a:ext uri="{FF2B5EF4-FFF2-40B4-BE49-F238E27FC236}">
                <a16:creationId xmlns:a16="http://schemas.microsoft.com/office/drawing/2014/main" id="{2A52F0DD-8CE6-3CF5-C74D-4191A7018BF6}"/>
              </a:ext>
            </a:extLst>
          </p:cNvPr>
          <p:cNvPicPr>
            <a:picLocks noChangeAspect="1"/>
          </p:cNvPicPr>
          <p:nvPr/>
        </p:nvPicPr>
        <p:blipFill>
          <a:blip r:embed="rId3"/>
          <a:stretch>
            <a:fillRect/>
          </a:stretch>
        </p:blipFill>
        <p:spPr>
          <a:xfrm>
            <a:off x="1037168" y="3896421"/>
            <a:ext cx="7573432" cy="685896"/>
          </a:xfrm>
          <a:prstGeom prst="rect">
            <a:avLst/>
          </a:prstGeom>
        </p:spPr>
      </p:pic>
      <p:pic>
        <p:nvPicPr>
          <p:cNvPr id="13" name="Picture 12">
            <a:extLst>
              <a:ext uri="{FF2B5EF4-FFF2-40B4-BE49-F238E27FC236}">
                <a16:creationId xmlns:a16="http://schemas.microsoft.com/office/drawing/2014/main" id="{7D8019C8-C3BB-3184-42CC-417245A9BCE7}"/>
              </a:ext>
            </a:extLst>
          </p:cNvPr>
          <p:cNvPicPr>
            <a:picLocks noChangeAspect="1"/>
          </p:cNvPicPr>
          <p:nvPr/>
        </p:nvPicPr>
        <p:blipFill>
          <a:blip r:embed="rId4"/>
          <a:stretch>
            <a:fillRect/>
          </a:stretch>
        </p:blipFill>
        <p:spPr>
          <a:xfrm>
            <a:off x="999062" y="5016172"/>
            <a:ext cx="7649643" cy="743054"/>
          </a:xfrm>
          <a:prstGeom prst="rect">
            <a:avLst/>
          </a:prstGeom>
        </p:spPr>
      </p:pic>
    </p:spTree>
    <p:extLst>
      <p:ext uri="{BB962C8B-B14F-4D97-AF65-F5344CB8AC3E}">
        <p14:creationId xmlns:p14="http://schemas.microsoft.com/office/powerpoint/2010/main" val="2526679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51818-72F7-C2B4-58A9-CF9976CA8F66}"/>
              </a:ext>
            </a:extLst>
          </p:cNvPr>
          <p:cNvSpPr>
            <a:spLocks noGrp="1"/>
          </p:cNvSpPr>
          <p:nvPr>
            <p:ph type="title"/>
          </p:nvPr>
        </p:nvSpPr>
        <p:spPr>
          <a:xfrm>
            <a:off x="838200" y="231451"/>
            <a:ext cx="10515600" cy="549275"/>
          </a:xfrm>
        </p:spPr>
        <p:txBody>
          <a:bodyPr>
            <a:normAutofit fontScale="90000"/>
          </a:bodyPr>
          <a:lstStyle/>
          <a:p>
            <a:r>
              <a:rPr lang="en-CA" b="1" dirty="0"/>
              <a:t>OpenCV Template Matching </a:t>
            </a:r>
          </a:p>
        </p:txBody>
      </p:sp>
      <p:sp>
        <p:nvSpPr>
          <p:cNvPr id="3" name="Slide Number Placeholder 2">
            <a:extLst>
              <a:ext uri="{FF2B5EF4-FFF2-40B4-BE49-F238E27FC236}">
                <a16:creationId xmlns:a16="http://schemas.microsoft.com/office/drawing/2014/main" id="{F907499E-9C93-98A1-978B-5130158FB903}"/>
              </a:ext>
            </a:extLst>
          </p:cNvPr>
          <p:cNvSpPr>
            <a:spLocks noGrp="1"/>
          </p:cNvSpPr>
          <p:nvPr>
            <p:ph type="sldNum" sz="quarter" idx="12"/>
          </p:nvPr>
        </p:nvSpPr>
        <p:spPr/>
        <p:txBody>
          <a:bodyPr/>
          <a:lstStyle/>
          <a:p>
            <a:fld id="{B20BAE8A-BB5C-499D-956E-1AE79ABD6EE1}" type="slidenum">
              <a:rPr lang="en-CA" smtClean="0"/>
              <a:t>12</a:t>
            </a:fld>
            <a:endParaRPr lang="en-CA"/>
          </a:p>
        </p:txBody>
      </p:sp>
      <p:sp>
        <p:nvSpPr>
          <p:cNvPr id="5" name="TextBox 4">
            <a:extLst>
              <a:ext uri="{FF2B5EF4-FFF2-40B4-BE49-F238E27FC236}">
                <a16:creationId xmlns:a16="http://schemas.microsoft.com/office/drawing/2014/main" id="{6B173FBD-DEE7-B67C-E482-16DC8CD3378D}"/>
              </a:ext>
            </a:extLst>
          </p:cNvPr>
          <p:cNvSpPr txBox="1"/>
          <p:nvPr/>
        </p:nvSpPr>
        <p:spPr>
          <a:xfrm>
            <a:off x="838200" y="843677"/>
            <a:ext cx="10134600" cy="2031325"/>
          </a:xfrm>
          <a:prstGeom prst="rect">
            <a:avLst/>
          </a:prstGeom>
          <a:noFill/>
        </p:spPr>
        <p:txBody>
          <a:bodyPr wrap="square">
            <a:spAutoFit/>
          </a:bodyPr>
          <a:lstStyle/>
          <a:p>
            <a:r>
              <a:rPr lang="en-CA" dirty="0"/>
              <a:t>Template matching is arguably one of the most simple forms of object detection:</a:t>
            </a:r>
          </a:p>
          <a:p>
            <a:pPr marL="742950" lvl="1" indent="-285750">
              <a:buFont typeface="Wingdings" panose="05000000000000000000" pitchFamily="2" charset="2"/>
              <a:buChar char="Ø"/>
            </a:pPr>
            <a:r>
              <a:rPr lang="en-CA" dirty="0"/>
              <a:t>It’s simple to implement, requiring only 2-3 lines of code</a:t>
            </a:r>
          </a:p>
          <a:p>
            <a:pPr marL="742950" lvl="1" indent="-285750">
              <a:buFont typeface="Wingdings" panose="05000000000000000000" pitchFamily="2" charset="2"/>
              <a:buChar char="Ø"/>
            </a:pPr>
            <a:r>
              <a:rPr lang="en-CA" dirty="0"/>
              <a:t>Template matching is computationally efficient</a:t>
            </a:r>
          </a:p>
          <a:p>
            <a:pPr marL="742950" lvl="1" indent="-285750">
              <a:buFont typeface="Wingdings" panose="05000000000000000000" pitchFamily="2" charset="2"/>
              <a:buChar char="Ø"/>
            </a:pPr>
            <a:r>
              <a:rPr lang="en-CA" dirty="0"/>
              <a:t>It doesn’t require us to perform thresholding, edge detection, etc., to generate a binary image (such as contour detection and processing does)</a:t>
            </a:r>
          </a:p>
          <a:p>
            <a:pPr marL="742950" lvl="1" indent="-285750">
              <a:buFont typeface="Wingdings" panose="05000000000000000000" pitchFamily="2" charset="2"/>
              <a:buChar char="Ø"/>
            </a:pPr>
            <a:r>
              <a:rPr lang="en-CA" dirty="0"/>
              <a:t>And with a basic extension, template matching can detect multiple instances of the same/similar object in an input image</a:t>
            </a:r>
          </a:p>
        </p:txBody>
      </p:sp>
      <p:sp>
        <p:nvSpPr>
          <p:cNvPr id="7" name="TextBox 6">
            <a:extLst>
              <a:ext uri="{FF2B5EF4-FFF2-40B4-BE49-F238E27FC236}">
                <a16:creationId xmlns:a16="http://schemas.microsoft.com/office/drawing/2014/main" id="{F49226A3-53DB-15F3-BAFD-FE7B71106914}"/>
              </a:ext>
            </a:extLst>
          </p:cNvPr>
          <p:cNvSpPr txBox="1"/>
          <p:nvPr/>
        </p:nvSpPr>
        <p:spPr>
          <a:xfrm>
            <a:off x="943252" y="2937953"/>
            <a:ext cx="10410548" cy="646331"/>
          </a:xfrm>
          <a:prstGeom prst="rect">
            <a:avLst/>
          </a:prstGeom>
          <a:noFill/>
        </p:spPr>
        <p:txBody>
          <a:bodyPr wrap="square">
            <a:spAutoFit/>
          </a:bodyPr>
          <a:lstStyle/>
          <a:p>
            <a:r>
              <a:rPr lang="en-CA" dirty="0"/>
              <a:t>Of course, template matching isn’t perfect. Despite all the positives, template matching quickly fails if there are factors of variation in your input images, including changes to rotation, scale, viewing angle, etc.</a:t>
            </a:r>
          </a:p>
        </p:txBody>
      </p:sp>
      <p:sp>
        <p:nvSpPr>
          <p:cNvPr id="9" name="TextBox 8">
            <a:extLst>
              <a:ext uri="{FF2B5EF4-FFF2-40B4-BE49-F238E27FC236}">
                <a16:creationId xmlns:a16="http://schemas.microsoft.com/office/drawing/2014/main" id="{59F42234-C7DE-3388-B94F-28EE47DE5A7A}"/>
              </a:ext>
            </a:extLst>
          </p:cNvPr>
          <p:cNvSpPr txBox="1"/>
          <p:nvPr/>
        </p:nvSpPr>
        <p:spPr>
          <a:xfrm>
            <a:off x="943251" y="3695018"/>
            <a:ext cx="10153835" cy="646331"/>
          </a:xfrm>
          <a:prstGeom prst="rect">
            <a:avLst/>
          </a:prstGeom>
          <a:noFill/>
        </p:spPr>
        <p:txBody>
          <a:bodyPr wrap="square">
            <a:spAutoFit/>
          </a:bodyPr>
          <a:lstStyle/>
          <a:p>
            <a:r>
              <a:rPr lang="en-CA" dirty="0"/>
              <a:t>If your input images contain these types of variations, you should not use template matching — utilize dedicated object detectors including HOG + Linear SVM, Faster R-CNN, SSDs, YOLO, etc.</a:t>
            </a:r>
          </a:p>
        </p:txBody>
      </p:sp>
      <p:sp>
        <p:nvSpPr>
          <p:cNvPr id="11" name="TextBox 10">
            <a:extLst>
              <a:ext uri="{FF2B5EF4-FFF2-40B4-BE49-F238E27FC236}">
                <a16:creationId xmlns:a16="http://schemas.microsoft.com/office/drawing/2014/main" id="{F00CCCEB-569B-602F-F0C2-16A73B7B8A1D}"/>
              </a:ext>
            </a:extLst>
          </p:cNvPr>
          <p:cNvSpPr txBox="1"/>
          <p:nvPr/>
        </p:nvSpPr>
        <p:spPr>
          <a:xfrm>
            <a:off x="943250" y="4404300"/>
            <a:ext cx="10410549" cy="646331"/>
          </a:xfrm>
          <a:prstGeom prst="rect">
            <a:avLst/>
          </a:prstGeom>
          <a:noFill/>
        </p:spPr>
        <p:txBody>
          <a:bodyPr wrap="square">
            <a:spAutoFit/>
          </a:bodyPr>
          <a:lstStyle/>
          <a:p>
            <a:r>
              <a:rPr lang="en-CA" dirty="0"/>
              <a:t>But in situations where you know the rotation, scale, and viewing angle are constant, template matching can work wonders.</a:t>
            </a:r>
          </a:p>
        </p:txBody>
      </p:sp>
      <p:pic>
        <p:nvPicPr>
          <p:cNvPr id="13" name="Picture 12">
            <a:extLst>
              <a:ext uri="{FF2B5EF4-FFF2-40B4-BE49-F238E27FC236}">
                <a16:creationId xmlns:a16="http://schemas.microsoft.com/office/drawing/2014/main" id="{6EA6F9EE-F728-67B1-1E10-E1182082B35F}"/>
              </a:ext>
            </a:extLst>
          </p:cNvPr>
          <p:cNvPicPr>
            <a:picLocks noChangeAspect="1"/>
          </p:cNvPicPr>
          <p:nvPr/>
        </p:nvPicPr>
        <p:blipFill>
          <a:blip r:embed="rId2"/>
          <a:stretch>
            <a:fillRect/>
          </a:stretch>
        </p:blipFill>
        <p:spPr>
          <a:xfrm>
            <a:off x="6233194" y="4873841"/>
            <a:ext cx="822796" cy="1984159"/>
          </a:xfrm>
          <a:prstGeom prst="rect">
            <a:avLst/>
          </a:prstGeom>
        </p:spPr>
      </p:pic>
      <p:pic>
        <p:nvPicPr>
          <p:cNvPr id="15" name="Picture 14">
            <a:extLst>
              <a:ext uri="{FF2B5EF4-FFF2-40B4-BE49-F238E27FC236}">
                <a16:creationId xmlns:a16="http://schemas.microsoft.com/office/drawing/2014/main" id="{66059853-D7F8-F81E-4358-EB619787B66D}"/>
              </a:ext>
            </a:extLst>
          </p:cNvPr>
          <p:cNvPicPr>
            <a:picLocks noChangeAspect="1"/>
          </p:cNvPicPr>
          <p:nvPr/>
        </p:nvPicPr>
        <p:blipFill>
          <a:blip r:embed="rId3"/>
          <a:stretch>
            <a:fillRect/>
          </a:stretch>
        </p:blipFill>
        <p:spPr>
          <a:xfrm>
            <a:off x="7488003" y="5647138"/>
            <a:ext cx="822796" cy="307177"/>
          </a:xfrm>
          <a:prstGeom prst="rect">
            <a:avLst/>
          </a:prstGeom>
        </p:spPr>
      </p:pic>
      <p:pic>
        <p:nvPicPr>
          <p:cNvPr id="17" name="Picture 16">
            <a:extLst>
              <a:ext uri="{FF2B5EF4-FFF2-40B4-BE49-F238E27FC236}">
                <a16:creationId xmlns:a16="http://schemas.microsoft.com/office/drawing/2014/main" id="{82700CC0-869F-0991-7D82-93EF2E660627}"/>
              </a:ext>
            </a:extLst>
          </p:cNvPr>
          <p:cNvPicPr>
            <a:picLocks noChangeAspect="1"/>
          </p:cNvPicPr>
          <p:nvPr/>
        </p:nvPicPr>
        <p:blipFill>
          <a:blip r:embed="rId4"/>
          <a:stretch>
            <a:fillRect/>
          </a:stretch>
        </p:blipFill>
        <p:spPr>
          <a:xfrm>
            <a:off x="8787310" y="4873840"/>
            <a:ext cx="835169" cy="1984159"/>
          </a:xfrm>
          <a:prstGeom prst="rect">
            <a:avLst/>
          </a:prstGeom>
        </p:spPr>
      </p:pic>
      <p:sp>
        <p:nvSpPr>
          <p:cNvPr id="19" name="TextBox 18">
            <a:extLst>
              <a:ext uri="{FF2B5EF4-FFF2-40B4-BE49-F238E27FC236}">
                <a16:creationId xmlns:a16="http://schemas.microsoft.com/office/drawing/2014/main" id="{31BFE714-D399-2C2A-9911-569AB03CDE7C}"/>
              </a:ext>
            </a:extLst>
          </p:cNvPr>
          <p:cNvSpPr txBox="1"/>
          <p:nvPr/>
        </p:nvSpPr>
        <p:spPr>
          <a:xfrm>
            <a:off x="943250" y="5279846"/>
            <a:ext cx="4294573" cy="923330"/>
          </a:xfrm>
          <a:prstGeom prst="rect">
            <a:avLst/>
          </a:prstGeom>
          <a:noFill/>
        </p:spPr>
        <p:txBody>
          <a:bodyPr wrap="square">
            <a:spAutoFit/>
          </a:bodyPr>
          <a:lstStyle/>
          <a:p>
            <a:r>
              <a:rPr lang="en-CA" dirty="0"/>
              <a:t>Even small, minor deviations in appearance can dramatically affect template matching results and render it effectively useless.</a:t>
            </a:r>
          </a:p>
        </p:txBody>
      </p:sp>
    </p:spTree>
    <p:extLst>
      <p:ext uri="{BB962C8B-B14F-4D97-AF65-F5344CB8AC3E}">
        <p14:creationId xmlns:p14="http://schemas.microsoft.com/office/powerpoint/2010/main" val="1689927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BC1A5-4429-1F7D-D0D1-338F98E19EEF}"/>
              </a:ext>
            </a:extLst>
          </p:cNvPr>
          <p:cNvSpPr>
            <a:spLocks noGrp="1"/>
          </p:cNvSpPr>
          <p:nvPr>
            <p:ph type="title"/>
          </p:nvPr>
        </p:nvSpPr>
        <p:spPr>
          <a:xfrm>
            <a:off x="776056" y="139885"/>
            <a:ext cx="10515600" cy="602541"/>
          </a:xfrm>
        </p:spPr>
        <p:txBody>
          <a:bodyPr>
            <a:normAutofit fontScale="90000"/>
          </a:bodyPr>
          <a:lstStyle/>
          <a:p>
            <a:r>
              <a:rPr lang="en-CA" b="1" dirty="0"/>
              <a:t>OpenCV Template Matching-Photo Mosaic </a:t>
            </a:r>
            <a:endParaRPr lang="en-CA" dirty="0"/>
          </a:p>
        </p:txBody>
      </p:sp>
      <p:sp>
        <p:nvSpPr>
          <p:cNvPr id="3" name="Slide Number Placeholder 2">
            <a:extLst>
              <a:ext uri="{FF2B5EF4-FFF2-40B4-BE49-F238E27FC236}">
                <a16:creationId xmlns:a16="http://schemas.microsoft.com/office/drawing/2014/main" id="{21D5D680-15BF-AC03-6061-2025F7A2BC2E}"/>
              </a:ext>
            </a:extLst>
          </p:cNvPr>
          <p:cNvSpPr>
            <a:spLocks noGrp="1"/>
          </p:cNvSpPr>
          <p:nvPr>
            <p:ph type="sldNum" sz="quarter" idx="12"/>
          </p:nvPr>
        </p:nvSpPr>
        <p:spPr/>
        <p:txBody>
          <a:bodyPr/>
          <a:lstStyle/>
          <a:p>
            <a:fld id="{B20BAE8A-BB5C-499D-956E-1AE79ABD6EE1}" type="slidenum">
              <a:rPr lang="en-CA" smtClean="0"/>
              <a:t>13</a:t>
            </a:fld>
            <a:endParaRPr lang="en-CA"/>
          </a:p>
        </p:txBody>
      </p:sp>
      <p:pic>
        <p:nvPicPr>
          <p:cNvPr id="5" name="Picture 4">
            <a:extLst>
              <a:ext uri="{FF2B5EF4-FFF2-40B4-BE49-F238E27FC236}">
                <a16:creationId xmlns:a16="http://schemas.microsoft.com/office/drawing/2014/main" id="{89899920-8971-3614-E65C-538B8360A3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173" y="774516"/>
            <a:ext cx="5943599" cy="5943599"/>
          </a:xfrm>
          <a:prstGeom prst="rect">
            <a:avLst/>
          </a:prstGeom>
        </p:spPr>
      </p:pic>
      <p:pic>
        <p:nvPicPr>
          <p:cNvPr id="7" name="Picture 6">
            <a:extLst>
              <a:ext uri="{FF2B5EF4-FFF2-40B4-BE49-F238E27FC236}">
                <a16:creationId xmlns:a16="http://schemas.microsoft.com/office/drawing/2014/main" id="{C8DED0EB-B7DE-C415-1316-01E7A1B62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5736" y="774516"/>
            <a:ext cx="327688" cy="320068"/>
          </a:xfrm>
          <a:prstGeom prst="rect">
            <a:avLst/>
          </a:prstGeom>
        </p:spPr>
      </p:pic>
      <p:pic>
        <p:nvPicPr>
          <p:cNvPr id="9" name="Picture 8">
            <a:extLst>
              <a:ext uri="{FF2B5EF4-FFF2-40B4-BE49-F238E27FC236}">
                <a16:creationId xmlns:a16="http://schemas.microsoft.com/office/drawing/2014/main" id="{D1B487F8-8187-6956-9723-29DAFC94EF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5736" y="1434483"/>
            <a:ext cx="1219200" cy="1219200"/>
          </a:xfrm>
          <a:prstGeom prst="rect">
            <a:avLst/>
          </a:prstGeom>
        </p:spPr>
      </p:pic>
      <p:sp>
        <p:nvSpPr>
          <p:cNvPr id="11" name="TextBox 10">
            <a:extLst>
              <a:ext uri="{FF2B5EF4-FFF2-40B4-BE49-F238E27FC236}">
                <a16:creationId xmlns:a16="http://schemas.microsoft.com/office/drawing/2014/main" id="{A721BF4F-494D-C818-28A3-E3F81B64D111}"/>
              </a:ext>
            </a:extLst>
          </p:cNvPr>
          <p:cNvSpPr txBox="1"/>
          <p:nvPr/>
        </p:nvSpPr>
        <p:spPr>
          <a:xfrm>
            <a:off x="7834936" y="1434483"/>
            <a:ext cx="3619130" cy="923330"/>
          </a:xfrm>
          <a:prstGeom prst="rect">
            <a:avLst/>
          </a:prstGeom>
          <a:noFill/>
        </p:spPr>
        <p:txBody>
          <a:bodyPr wrap="square">
            <a:spAutoFit/>
          </a:bodyPr>
          <a:lstStyle/>
          <a:p>
            <a:r>
              <a:rPr lang="en-CA" dirty="0"/>
              <a:t>Take the large template image and progressively resize it to overlay on the large image. </a:t>
            </a:r>
          </a:p>
        </p:txBody>
      </p:sp>
      <p:sp>
        <p:nvSpPr>
          <p:cNvPr id="13" name="TextBox 12">
            <a:extLst>
              <a:ext uri="{FF2B5EF4-FFF2-40B4-BE49-F238E27FC236}">
                <a16:creationId xmlns:a16="http://schemas.microsoft.com/office/drawing/2014/main" id="{70AEFB3C-6546-D48E-5C52-F049229DE5BB}"/>
              </a:ext>
            </a:extLst>
          </p:cNvPr>
          <p:cNvSpPr txBox="1"/>
          <p:nvPr/>
        </p:nvSpPr>
        <p:spPr>
          <a:xfrm>
            <a:off x="6509551" y="2796376"/>
            <a:ext cx="4685190" cy="2031325"/>
          </a:xfrm>
          <a:prstGeom prst="rect">
            <a:avLst/>
          </a:prstGeom>
          <a:noFill/>
        </p:spPr>
        <p:txBody>
          <a:bodyPr wrap="square">
            <a:spAutoFit/>
          </a:bodyPr>
          <a:lstStyle/>
          <a:p>
            <a:r>
              <a:rPr lang="en-CA" dirty="0"/>
              <a:t>For each of the scaling factors we are going to resize our template image, use that resized image to do the template matching and extract the min_val and min_loc and check it. i.e. if the current min_val is less than the previous min_val, then update best_match. If not keep the previous values</a:t>
            </a:r>
          </a:p>
        </p:txBody>
      </p:sp>
      <p:sp>
        <p:nvSpPr>
          <p:cNvPr id="15" name="TextBox 14">
            <a:extLst>
              <a:ext uri="{FF2B5EF4-FFF2-40B4-BE49-F238E27FC236}">
                <a16:creationId xmlns:a16="http://schemas.microsoft.com/office/drawing/2014/main" id="{72679B49-E9C0-FB59-B649-71EF6F9883C4}"/>
              </a:ext>
            </a:extLst>
          </p:cNvPr>
          <p:cNvSpPr txBox="1"/>
          <p:nvPr/>
        </p:nvSpPr>
        <p:spPr>
          <a:xfrm>
            <a:off x="6275772" y="6312052"/>
            <a:ext cx="6094520" cy="369332"/>
          </a:xfrm>
          <a:prstGeom prst="rect">
            <a:avLst/>
          </a:prstGeom>
          <a:noFill/>
        </p:spPr>
        <p:txBody>
          <a:bodyPr wrap="square">
            <a:spAutoFit/>
          </a:bodyPr>
          <a:lstStyle/>
          <a:p>
            <a:r>
              <a:rPr lang="en-CA" dirty="0">
                <a:hlinkClick r:id="rId5"/>
              </a:rPr>
              <a:t>https://github.com/NVlabs/ffhq-dataset</a:t>
            </a:r>
            <a:r>
              <a:rPr lang="en-CA" dirty="0"/>
              <a:t> </a:t>
            </a:r>
          </a:p>
        </p:txBody>
      </p:sp>
    </p:spTree>
    <p:extLst>
      <p:ext uri="{BB962C8B-B14F-4D97-AF65-F5344CB8AC3E}">
        <p14:creationId xmlns:p14="http://schemas.microsoft.com/office/powerpoint/2010/main" val="4272414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D1083-FBD9-1F91-248F-8BDF5A3F1BAC}"/>
              </a:ext>
            </a:extLst>
          </p:cNvPr>
          <p:cNvSpPr>
            <a:spLocks noGrp="1"/>
          </p:cNvSpPr>
          <p:nvPr>
            <p:ph type="title"/>
          </p:nvPr>
        </p:nvSpPr>
        <p:spPr>
          <a:xfrm>
            <a:off x="838200" y="136525"/>
            <a:ext cx="10515600" cy="1325563"/>
          </a:xfrm>
        </p:spPr>
        <p:txBody>
          <a:bodyPr/>
          <a:lstStyle/>
          <a:p>
            <a:r>
              <a:rPr lang="en-US" b="1" dirty="0"/>
              <a:t>Which are the matching methods available in OpenCV?</a:t>
            </a:r>
            <a:endParaRPr lang="en-CA" b="1" dirty="0"/>
          </a:p>
        </p:txBody>
      </p:sp>
      <p:sp>
        <p:nvSpPr>
          <p:cNvPr id="3" name="Slide Number Placeholder 2">
            <a:extLst>
              <a:ext uri="{FF2B5EF4-FFF2-40B4-BE49-F238E27FC236}">
                <a16:creationId xmlns:a16="http://schemas.microsoft.com/office/drawing/2014/main" id="{A7722D1A-165D-6FA0-B461-448F3E90F3C3}"/>
              </a:ext>
            </a:extLst>
          </p:cNvPr>
          <p:cNvSpPr>
            <a:spLocks noGrp="1"/>
          </p:cNvSpPr>
          <p:nvPr>
            <p:ph type="sldNum" sz="quarter" idx="12"/>
          </p:nvPr>
        </p:nvSpPr>
        <p:spPr/>
        <p:txBody>
          <a:bodyPr/>
          <a:lstStyle/>
          <a:p>
            <a:fld id="{B20BAE8A-BB5C-499D-956E-1AE79ABD6EE1}" type="slidenum">
              <a:rPr lang="en-CA" smtClean="0"/>
              <a:t>14</a:t>
            </a:fld>
            <a:endParaRPr lang="en-CA"/>
          </a:p>
        </p:txBody>
      </p:sp>
      <p:sp>
        <p:nvSpPr>
          <p:cNvPr id="5" name="TextBox 4">
            <a:extLst>
              <a:ext uri="{FF2B5EF4-FFF2-40B4-BE49-F238E27FC236}">
                <a16:creationId xmlns:a16="http://schemas.microsoft.com/office/drawing/2014/main" id="{73545CD4-5912-0101-47FA-93F06D4AB512}"/>
              </a:ext>
            </a:extLst>
          </p:cNvPr>
          <p:cNvSpPr txBox="1"/>
          <p:nvPr/>
        </p:nvSpPr>
        <p:spPr>
          <a:xfrm>
            <a:off x="838200" y="1437284"/>
            <a:ext cx="10223377" cy="369332"/>
          </a:xfrm>
          <a:prstGeom prst="rect">
            <a:avLst/>
          </a:prstGeom>
          <a:noFill/>
        </p:spPr>
        <p:txBody>
          <a:bodyPr wrap="square">
            <a:spAutoFit/>
          </a:bodyPr>
          <a:lstStyle/>
          <a:p>
            <a:r>
              <a:rPr lang="en-CA" dirty="0"/>
              <a:t>OpenCV implements Template matching in the function </a:t>
            </a:r>
            <a:r>
              <a:rPr lang="en-CA" i="1" dirty="0"/>
              <a:t>matchTemplate(). </a:t>
            </a:r>
            <a:r>
              <a:rPr lang="en-CA" dirty="0"/>
              <a:t>The available methods are 6:</a:t>
            </a:r>
          </a:p>
        </p:txBody>
      </p:sp>
      <p:pic>
        <p:nvPicPr>
          <p:cNvPr id="7" name="Picture 6">
            <a:extLst>
              <a:ext uri="{FF2B5EF4-FFF2-40B4-BE49-F238E27FC236}">
                <a16:creationId xmlns:a16="http://schemas.microsoft.com/office/drawing/2014/main" id="{90734DB5-1436-922C-8B94-5CCDF0A4C5F3}"/>
              </a:ext>
            </a:extLst>
          </p:cNvPr>
          <p:cNvPicPr>
            <a:picLocks noChangeAspect="1"/>
          </p:cNvPicPr>
          <p:nvPr/>
        </p:nvPicPr>
        <p:blipFill>
          <a:blip r:embed="rId2"/>
          <a:stretch>
            <a:fillRect/>
          </a:stretch>
        </p:blipFill>
        <p:spPr>
          <a:xfrm>
            <a:off x="838200" y="1813118"/>
            <a:ext cx="5707393" cy="4908357"/>
          </a:xfrm>
          <a:prstGeom prst="rect">
            <a:avLst/>
          </a:prstGeom>
        </p:spPr>
      </p:pic>
      <p:pic>
        <p:nvPicPr>
          <p:cNvPr id="9" name="Picture 8">
            <a:extLst>
              <a:ext uri="{FF2B5EF4-FFF2-40B4-BE49-F238E27FC236}">
                <a16:creationId xmlns:a16="http://schemas.microsoft.com/office/drawing/2014/main" id="{EAB53135-7BB9-CCCA-BA08-C5CCE12622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5593" y="4118915"/>
            <a:ext cx="3627434" cy="2149026"/>
          </a:xfrm>
          <a:prstGeom prst="rect">
            <a:avLst/>
          </a:prstGeom>
        </p:spPr>
      </p:pic>
      <p:sp>
        <p:nvSpPr>
          <p:cNvPr id="11" name="TextBox 10">
            <a:extLst>
              <a:ext uri="{FF2B5EF4-FFF2-40B4-BE49-F238E27FC236}">
                <a16:creationId xmlns:a16="http://schemas.microsoft.com/office/drawing/2014/main" id="{F73E5D1F-3A8B-D981-796D-33E7D115BF83}"/>
              </a:ext>
            </a:extLst>
          </p:cNvPr>
          <p:cNvSpPr txBox="1"/>
          <p:nvPr/>
        </p:nvSpPr>
        <p:spPr>
          <a:xfrm>
            <a:off x="3269202" y="859961"/>
            <a:ext cx="7330736" cy="369332"/>
          </a:xfrm>
          <a:prstGeom prst="rect">
            <a:avLst/>
          </a:prstGeom>
          <a:noFill/>
        </p:spPr>
        <p:txBody>
          <a:bodyPr wrap="square">
            <a:spAutoFit/>
          </a:bodyPr>
          <a:lstStyle/>
          <a:p>
            <a:r>
              <a:rPr lang="en-CA" dirty="0">
                <a:hlinkClick r:id="rId4"/>
              </a:rPr>
              <a:t>https://docs.opencv.org/3.4/de/da9/tutorial_template_matching.html</a:t>
            </a:r>
            <a:r>
              <a:rPr lang="en-CA" dirty="0"/>
              <a:t> </a:t>
            </a:r>
          </a:p>
        </p:txBody>
      </p:sp>
    </p:spTree>
    <p:extLst>
      <p:ext uri="{BB962C8B-B14F-4D97-AF65-F5344CB8AC3E}">
        <p14:creationId xmlns:p14="http://schemas.microsoft.com/office/powerpoint/2010/main" val="2017675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4BE73-F25A-DB51-3C3F-4EB8C0A5BB6D}"/>
              </a:ext>
            </a:extLst>
          </p:cNvPr>
          <p:cNvSpPr>
            <a:spLocks noGrp="1"/>
          </p:cNvSpPr>
          <p:nvPr>
            <p:ph type="title"/>
          </p:nvPr>
        </p:nvSpPr>
        <p:spPr>
          <a:xfrm>
            <a:off x="962487" y="2415867"/>
            <a:ext cx="10515600" cy="1325563"/>
          </a:xfrm>
        </p:spPr>
        <p:txBody>
          <a:bodyPr/>
          <a:lstStyle/>
          <a:p>
            <a:pPr algn="ctr"/>
            <a:r>
              <a:rPr lang="en-US" b="1" dirty="0"/>
              <a:t>Image Segmentation </a:t>
            </a:r>
            <a:endParaRPr lang="en-CA" b="1" dirty="0"/>
          </a:p>
        </p:txBody>
      </p:sp>
      <p:sp>
        <p:nvSpPr>
          <p:cNvPr id="3" name="Slide Number Placeholder 2">
            <a:extLst>
              <a:ext uri="{FF2B5EF4-FFF2-40B4-BE49-F238E27FC236}">
                <a16:creationId xmlns:a16="http://schemas.microsoft.com/office/drawing/2014/main" id="{97A931A9-0C4C-BF90-D1A9-7D40EE559E81}"/>
              </a:ext>
            </a:extLst>
          </p:cNvPr>
          <p:cNvSpPr>
            <a:spLocks noGrp="1"/>
          </p:cNvSpPr>
          <p:nvPr>
            <p:ph type="sldNum" sz="quarter" idx="12"/>
          </p:nvPr>
        </p:nvSpPr>
        <p:spPr/>
        <p:txBody>
          <a:bodyPr/>
          <a:lstStyle/>
          <a:p>
            <a:fld id="{B20BAE8A-BB5C-499D-956E-1AE79ABD6EE1}" type="slidenum">
              <a:rPr lang="en-CA" smtClean="0"/>
              <a:t>15</a:t>
            </a:fld>
            <a:endParaRPr lang="en-CA"/>
          </a:p>
        </p:txBody>
      </p:sp>
    </p:spTree>
    <p:extLst>
      <p:ext uri="{BB962C8B-B14F-4D97-AF65-F5344CB8AC3E}">
        <p14:creationId xmlns:p14="http://schemas.microsoft.com/office/powerpoint/2010/main" val="583683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61F38-EB63-B5C8-8C02-86B2550CDDBF}"/>
              </a:ext>
            </a:extLst>
          </p:cNvPr>
          <p:cNvSpPr>
            <a:spLocks noGrp="1"/>
          </p:cNvSpPr>
          <p:nvPr>
            <p:ph type="title"/>
          </p:nvPr>
        </p:nvSpPr>
        <p:spPr>
          <a:xfrm>
            <a:off x="838200" y="136525"/>
            <a:ext cx="10515600" cy="700195"/>
          </a:xfrm>
        </p:spPr>
        <p:txBody>
          <a:bodyPr/>
          <a:lstStyle/>
          <a:p>
            <a:r>
              <a:rPr lang="en-US" b="1" dirty="0"/>
              <a:t>Image Segmentation </a:t>
            </a:r>
            <a:endParaRPr lang="en-CA" dirty="0"/>
          </a:p>
        </p:txBody>
      </p:sp>
      <p:sp>
        <p:nvSpPr>
          <p:cNvPr id="3" name="Slide Number Placeholder 2">
            <a:extLst>
              <a:ext uri="{FF2B5EF4-FFF2-40B4-BE49-F238E27FC236}">
                <a16:creationId xmlns:a16="http://schemas.microsoft.com/office/drawing/2014/main" id="{83B5A8A8-2257-EFA1-4492-7200CB058874}"/>
              </a:ext>
            </a:extLst>
          </p:cNvPr>
          <p:cNvSpPr>
            <a:spLocks noGrp="1"/>
          </p:cNvSpPr>
          <p:nvPr>
            <p:ph type="sldNum" sz="quarter" idx="12"/>
          </p:nvPr>
        </p:nvSpPr>
        <p:spPr/>
        <p:txBody>
          <a:bodyPr/>
          <a:lstStyle/>
          <a:p>
            <a:fld id="{B20BAE8A-BB5C-499D-956E-1AE79ABD6EE1}" type="slidenum">
              <a:rPr lang="en-CA" smtClean="0"/>
              <a:t>16</a:t>
            </a:fld>
            <a:endParaRPr lang="en-CA"/>
          </a:p>
        </p:txBody>
      </p:sp>
      <p:sp>
        <p:nvSpPr>
          <p:cNvPr id="5" name="TextBox 4">
            <a:extLst>
              <a:ext uri="{FF2B5EF4-FFF2-40B4-BE49-F238E27FC236}">
                <a16:creationId xmlns:a16="http://schemas.microsoft.com/office/drawing/2014/main" id="{6C412292-6AFB-BC9D-17C4-E4F86E95CD74}"/>
              </a:ext>
            </a:extLst>
          </p:cNvPr>
          <p:cNvSpPr txBox="1"/>
          <p:nvPr/>
        </p:nvSpPr>
        <p:spPr>
          <a:xfrm>
            <a:off x="838199" y="628496"/>
            <a:ext cx="10515600" cy="923330"/>
          </a:xfrm>
          <a:prstGeom prst="rect">
            <a:avLst/>
          </a:prstGeom>
          <a:noFill/>
        </p:spPr>
        <p:txBody>
          <a:bodyPr wrap="square">
            <a:spAutoFit/>
          </a:bodyPr>
          <a:lstStyle/>
          <a:p>
            <a:endParaRPr lang="en-CA" dirty="0"/>
          </a:p>
          <a:p>
            <a:pPr marL="285750" indent="-285750">
              <a:buFont typeface="Arial" panose="020B0604020202020204" pitchFamily="34" charset="0"/>
              <a:buChar char="•"/>
            </a:pPr>
            <a:r>
              <a:rPr lang="en-CA" dirty="0"/>
              <a:t>Image segmentation is a commonly used technique in digital image processing and analysis to partition an image into multiple parts or regions, often based on the characteristics of the pixels in the image. </a:t>
            </a:r>
          </a:p>
        </p:txBody>
      </p:sp>
      <p:sp>
        <p:nvSpPr>
          <p:cNvPr id="7" name="TextBox 6">
            <a:extLst>
              <a:ext uri="{FF2B5EF4-FFF2-40B4-BE49-F238E27FC236}">
                <a16:creationId xmlns:a16="http://schemas.microsoft.com/office/drawing/2014/main" id="{C2F577BD-FD63-4E23-4D81-A4AD965E94A0}"/>
              </a:ext>
            </a:extLst>
          </p:cNvPr>
          <p:cNvSpPr txBox="1"/>
          <p:nvPr/>
        </p:nvSpPr>
        <p:spPr>
          <a:xfrm>
            <a:off x="838198" y="1551826"/>
            <a:ext cx="9550153" cy="369332"/>
          </a:xfrm>
          <a:prstGeom prst="rect">
            <a:avLst/>
          </a:prstGeom>
          <a:noFill/>
        </p:spPr>
        <p:txBody>
          <a:bodyPr wrap="square">
            <a:spAutoFit/>
          </a:bodyPr>
          <a:lstStyle/>
          <a:p>
            <a:pPr marL="285750" indent="-285750">
              <a:buFont typeface="Arial" panose="020B0604020202020204" pitchFamily="34" charset="0"/>
              <a:buChar char="•"/>
            </a:pPr>
            <a:r>
              <a:rPr lang="en-CA" dirty="0"/>
              <a:t>Image segmentation  involves dividing an image into meaningful regions or segments. </a:t>
            </a:r>
          </a:p>
        </p:txBody>
      </p:sp>
      <p:sp>
        <p:nvSpPr>
          <p:cNvPr id="9" name="TextBox 8">
            <a:extLst>
              <a:ext uri="{FF2B5EF4-FFF2-40B4-BE49-F238E27FC236}">
                <a16:creationId xmlns:a16="http://schemas.microsoft.com/office/drawing/2014/main" id="{96389550-C592-3FEA-2D3D-60744770820C}"/>
              </a:ext>
            </a:extLst>
          </p:cNvPr>
          <p:cNvSpPr txBox="1"/>
          <p:nvPr/>
        </p:nvSpPr>
        <p:spPr>
          <a:xfrm>
            <a:off x="838198" y="2002990"/>
            <a:ext cx="10318070" cy="1200329"/>
          </a:xfrm>
          <a:prstGeom prst="rect">
            <a:avLst/>
          </a:prstGeom>
          <a:noFill/>
        </p:spPr>
        <p:txBody>
          <a:bodyPr wrap="square">
            <a:spAutoFit/>
          </a:bodyPr>
          <a:lstStyle/>
          <a:p>
            <a:pPr marL="285750" indent="-285750">
              <a:buFont typeface="Arial" panose="020B0604020202020204" pitchFamily="34" charset="0"/>
              <a:buChar char="•"/>
            </a:pPr>
            <a:r>
              <a:rPr lang="en-CA" dirty="0"/>
              <a:t>Image segmentation could involve separating foreground from background, or clustering regions of pixels based on similarities in color or shape. For example, a common application of image segmentation in medical imaging is to detect and label pixels in an image or voxels of a 3D volume that represent a tumor in a patient’s brain or other organs.</a:t>
            </a:r>
          </a:p>
        </p:txBody>
      </p:sp>
      <p:sp>
        <p:nvSpPr>
          <p:cNvPr id="11" name="TextBox 10">
            <a:extLst>
              <a:ext uri="{FF2B5EF4-FFF2-40B4-BE49-F238E27FC236}">
                <a16:creationId xmlns:a16="http://schemas.microsoft.com/office/drawing/2014/main" id="{8421E234-FF38-5C10-ED63-8FB0C397365F}"/>
              </a:ext>
            </a:extLst>
          </p:cNvPr>
          <p:cNvSpPr txBox="1"/>
          <p:nvPr/>
        </p:nvSpPr>
        <p:spPr>
          <a:xfrm>
            <a:off x="838198" y="3203319"/>
            <a:ext cx="10318069" cy="923330"/>
          </a:xfrm>
          <a:prstGeom prst="rect">
            <a:avLst/>
          </a:prstGeom>
          <a:noFill/>
        </p:spPr>
        <p:txBody>
          <a:bodyPr wrap="square">
            <a:spAutoFit/>
          </a:bodyPr>
          <a:lstStyle/>
          <a:p>
            <a:pPr marL="285750" indent="-285750">
              <a:buFont typeface="Arial" panose="020B0604020202020204" pitchFamily="34" charset="0"/>
              <a:buChar char="•"/>
            </a:pPr>
            <a:r>
              <a:rPr lang="en-CA" dirty="0"/>
              <a:t>This is the process of dividing an image into multiple segments. In this process, every pixel in the image is associated with an object type. There are two major types of image segmentation — semantic segmentation and instance segmentation.</a:t>
            </a:r>
          </a:p>
        </p:txBody>
      </p:sp>
      <p:pic>
        <p:nvPicPr>
          <p:cNvPr id="13" name="Picture 12">
            <a:extLst>
              <a:ext uri="{FF2B5EF4-FFF2-40B4-BE49-F238E27FC236}">
                <a16:creationId xmlns:a16="http://schemas.microsoft.com/office/drawing/2014/main" id="{2AF86EDF-DB15-1B26-FA22-C7A45EBAE6C1}"/>
              </a:ext>
            </a:extLst>
          </p:cNvPr>
          <p:cNvPicPr>
            <a:picLocks noChangeAspect="1"/>
          </p:cNvPicPr>
          <p:nvPr/>
        </p:nvPicPr>
        <p:blipFill>
          <a:blip r:embed="rId2"/>
          <a:stretch>
            <a:fillRect/>
          </a:stretch>
        </p:blipFill>
        <p:spPr>
          <a:xfrm>
            <a:off x="3033786" y="4126649"/>
            <a:ext cx="6124428" cy="2640878"/>
          </a:xfrm>
          <a:prstGeom prst="rect">
            <a:avLst/>
          </a:prstGeom>
        </p:spPr>
      </p:pic>
    </p:spTree>
    <p:extLst>
      <p:ext uri="{BB962C8B-B14F-4D97-AF65-F5344CB8AC3E}">
        <p14:creationId xmlns:p14="http://schemas.microsoft.com/office/powerpoint/2010/main" val="90482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4343A-75C1-B98F-ED21-F4B8784F9A66}"/>
              </a:ext>
            </a:extLst>
          </p:cNvPr>
          <p:cNvSpPr>
            <a:spLocks noGrp="1"/>
          </p:cNvSpPr>
          <p:nvPr>
            <p:ph type="title"/>
          </p:nvPr>
        </p:nvSpPr>
        <p:spPr>
          <a:xfrm>
            <a:off x="838200" y="136525"/>
            <a:ext cx="10515600" cy="715731"/>
          </a:xfrm>
        </p:spPr>
        <p:txBody>
          <a:bodyPr>
            <a:normAutofit/>
          </a:bodyPr>
          <a:lstStyle/>
          <a:p>
            <a:r>
              <a:rPr lang="en-US" b="1" dirty="0"/>
              <a:t>Image Segmentation </a:t>
            </a:r>
            <a:endParaRPr lang="en-CA" dirty="0"/>
          </a:p>
        </p:txBody>
      </p:sp>
      <p:sp>
        <p:nvSpPr>
          <p:cNvPr id="3" name="Slide Number Placeholder 2">
            <a:extLst>
              <a:ext uri="{FF2B5EF4-FFF2-40B4-BE49-F238E27FC236}">
                <a16:creationId xmlns:a16="http://schemas.microsoft.com/office/drawing/2014/main" id="{DE06D835-2674-9218-D1F0-F2A18F99EC4E}"/>
              </a:ext>
            </a:extLst>
          </p:cNvPr>
          <p:cNvSpPr>
            <a:spLocks noGrp="1"/>
          </p:cNvSpPr>
          <p:nvPr>
            <p:ph type="sldNum" sz="quarter" idx="12"/>
          </p:nvPr>
        </p:nvSpPr>
        <p:spPr/>
        <p:txBody>
          <a:bodyPr/>
          <a:lstStyle/>
          <a:p>
            <a:fld id="{B20BAE8A-BB5C-499D-956E-1AE79ABD6EE1}" type="slidenum">
              <a:rPr lang="en-CA" smtClean="0"/>
              <a:t>17</a:t>
            </a:fld>
            <a:endParaRPr lang="en-CA"/>
          </a:p>
        </p:txBody>
      </p:sp>
      <p:sp>
        <p:nvSpPr>
          <p:cNvPr id="5" name="TextBox 4">
            <a:extLst>
              <a:ext uri="{FF2B5EF4-FFF2-40B4-BE49-F238E27FC236}">
                <a16:creationId xmlns:a16="http://schemas.microsoft.com/office/drawing/2014/main" id="{6FD532D5-746B-9C99-F8D8-68D5D205FD27}"/>
              </a:ext>
            </a:extLst>
          </p:cNvPr>
          <p:cNvSpPr txBox="1"/>
          <p:nvPr/>
        </p:nvSpPr>
        <p:spPr>
          <a:xfrm>
            <a:off x="838200" y="755716"/>
            <a:ext cx="10515600" cy="923330"/>
          </a:xfrm>
          <a:prstGeom prst="rect">
            <a:avLst/>
          </a:prstGeom>
          <a:noFill/>
        </p:spPr>
        <p:txBody>
          <a:bodyPr wrap="square">
            <a:spAutoFit/>
          </a:bodyPr>
          <a:lstStyle/>
          <a:p>
            <a:pPr marL="285750" indent="-285750">
              <a:buFont typeface="Arial" panose="020B0604020202020204" pitchFamily="34" charset="0"/>
              <a:buChar char="•"/>
            </a:pPr>
            <a:r>
              <a:rPr lang="en-CA" dirty="0"/>
              <a:t>Several algorithms and techniques for image segmentation have been developed over the years using domain-specific knowledge to effectively solve segmentation problems in that specific application area.  These applications include medical imaging, automated driving, video surveillance, and machine vision.</a:t>
            </a:r>
          </a:p>
        </p:txBody>
      </p:sp>
      <p:sp>
        <p:nvSpPr>
          <p:cNvPr id="7" name="TextBox 6">
            <a:extLst>
              <a:ext uri="{FF2B5EF4-FFF2-40B4-BE49-F238E27FC236}">
                <a16:creationId xmlns:a16="http://schemas.microsoft.com/office/drawing/2014/main" id="{EDB06B89-6E1E-9854-A959-5E1595A18F44}"/>
              </a:ext>
            </a:extLst>
          </p:cNvPr>
          <p:cNvSpPr txBox="1"/>
          <p:nvPr/>
        </p:nvSpPr>
        <p:spPr>
          <a:xfrm>
            <a:off x="838200" y="1674674"/>
            <a:ext cx="10303276" cy="1754326"/>
          </a:xfrm>
          <a:prstGeom prst="rect">
            <a:avLst/>
          </a:prstGeom>
          <a:noFill/>
        </p:spPr>
        <p:txBody>
          <a:bodyPr wrap="square">
            <a:spAutoFit/>
          </a:bodyPr>
          <a:lstStyle/>
          <a:p>
            <a:r>
              <a:rPr lang="en-CA" b="1" dirty="0"/>
              <a:t>Medical Imaging</a:t>
            </a:r>
          </a:p>
          <a:p>
            <a:pPr marL="285750" indent="-285750">
              <a:buFont typeface="Arial" panose="020B0604020202020204" pitchFamily="34" charset="0"/>
              <a:buChar char="•"/>
            </a:pPr>
            <a:r>
              <a:rPr lang="en-CA" dirty="0"/>
              <a:t>During medical diagnosis for cancer, pathologists stain body tissue with hematoxylin and eosin (H&amp;E) to distinguish between tissue types. They then use an image segmentation technique called clustering to identify those tissue types in their images. Clustering is a method to separate groups of objects in a scene. The K-means clustering algorithm finds separations such that objects within each cluster are as close to each other as possible, and as far from other objects in other clusters as possible.</a:t>
            </a:r>
          </a:p>
        </p:txBody>
      </p:sp>
      <p:pic>
        <p:nvPicPr>
          <p:cNvPr id="9" name="Picture 8">
            <a:extLst>
              <a:ext uri="{FF2B5EF4-FFF2-40B4-BE49-F238E27FC236}">
                <a16:creationId xmlns:a16="http://schemas.microsoft.com/office/drawing/2014/main" id="{C58EDB4B-0FD8-2A85-8BA6-B72AA58F8AB1}"/>
              </a:ext>
            </a:extLst>
          </p:cNvPr>
          <p:cNvPicPr>
            <a:picLocks noChangeAspect="1"/>
          </p:cNvPicPr>
          <p:nvPr/>
        </p:nvPicPr>
        <p:blipFill>
          <a:blip r:embed="rId2"/>
          <a:stretch>
            <a:fillRect/>
          </a:stretch>
        </p:blipFill>
        <p:spPr>
          <a:xfrm>
            <a:off x="3311371" y="3394832"/>
            <a:ext cx="6169980" cy="3392497"/>
          </a:xfrm>
          <a:prstGeom prst="rect">
            <a:avLst/>
          </a:prstGeom>
        </p:spPr>
      </p:pic>
    </p:spTree>
    <p:extLst>
      <p:ext uri="{BB962C8B-B14F-4D97-AF65-F5344CB8AC3E}">
        <p14:creationId xmlns:p14="http://schemas.microsoft.com/office/powerpoint/2010/main" val="2301508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4343A-75C1-B98F-ED21-F4B8784F9A66}"/>
              </a:ext>
            </a:extLst>
          </p:cNvPr>
          <p:cNvSpPr>
            <a:spLocks noGrp="1"/>
          </p:cNvSpPr>
          <p:nvPr>
            <p:ph type="title"/>
          </p:nvPr>
        </p:nvSpPr>
        <p:spPr>
          <a:xfrm>
            <a:off x="838200" y="136525"/>
            <a:ext cx="10515600" cy="891033"/>
          </a:xfrm>
        </p:spPr>
        <p:txBody>
          <a:bodyPr>
            <a:normAutofit/>
          </a:bodyPr>
          <a:lstStyle/>
          <a:p>
            <a:r>
              <a:rPr lang="en-US" b="1" dirty="0"/>
              <a:t>Image Segmentation </a:t>
            </a:r>
            <a:endParaRPr lang="en-CA" dirty="0"/>
          </a:p>
        </p:txBody>
      </p:sp>
      <p:sp>
        <p:nvSpPr>
          <p:cNvPr id="3" name="Slide Number Placeholder 2">
            <a:extLst>
              <a:ext uri="{FF2B5EF4-FFF2-40B4-BE49-F238E27FC236}">
                <a16:creationId xmlns:a16="http://schemas.microsoft.com/office/drawing/2014/main" id="{DE06D835-2674-9218-D1F0-F2A18F99EC4E}"/>
              </a:ext>
            </a:extLst>
          </p:cNvPr>
          <p:cNvSpPr>
            <a:spLocks noGrp="1"/>
          </p:cNvSpPr>
          <p:nvPr>
            <p:ph type="sldNum" sz="quarter" idx="12"/>
          </p:nvPr>
        </p:nvSpPr>
        <p:spPr/>
        <p:txBody>
          <a:bodyPr/>
          <a:lstStyle/>
          <a:p>
            <a:fld id="{B20BAE8A-BB5C-499D-956E-1AE79ABD6EE1}" type="slidenum">
              <a:rPr lang="en-CA" smtClean="0"/>
              <a:t>18</a:t>
            </a:fld>
            <a:endParaRPr lang="en-CA"/>
          </a:p>
        </p:txBody>
      </p:sp>
      <p:sp>
        <p:nvSpPr>
          <p:cNvPr id="5" name="TextBox 4">
            <a:extLst>
              <a:ext uri="{FF2B5EF4-FFF2-40B4-BE49-F238E27FC236}">
                <a16:creationId xmlns:a16="http://schemas.microsoft.com/office/drawing/2014/main" id="{D04694AB-D26A-7A29-7B3C-AF83F298E18A}"/>
              </a:ext>
            </a:extLst>
          </p:cNvPr>
          <p:cNvSpPr txBox="1"/>
          <p:nvPr/>
        </p:nvSpPr>
        <p:spPr>
          <a:xfrm>
            <a:off x="838200" y="1027558"/>
            <a:ext cx="10303276" cy="923330"/>
          </a:xfrm>
          <a:prstGeom prst="rect">
            <a:avLst/>
          </a:prstGeom>
          <a:noFill/>
        </p:spPr>
        <p:txBody>
          <a:bodyPr wrap="square">
            <a:spAutoFit/>
          </a:bodyPr>
          <a:lstStyle/>
          <a:p>
            <a:r>
              <a:rPr lang="en-CA" b="1" dirty="0"/>
              <a:t>Autonomous Driving</a:t>
            </a:r>
          </a:p>
          <a:p>
            <a:pPr marL="285750" indent="-285750">
              <a:buFont typeface="Arial" panose="020B0604020202020204" pitchFamily="34" charset="0"/>
              <a:buChar char="•"/>
            </a:pPr>
            <a:r>
              <a:rPr lang="en-CA" dirty="0"/>
              <a:t>When designing perception for autonomous vehicles, such as self-driving cars, semantic segmentation is popularly used to help the system identify and locate vehicles and other objects on the road.</a:t>
            </a:r>
          </a:p>
        </p:txBody>
      </p:sp>
      <p:pic>
        <p:nvPicPr>
          <p:cNvPr id="7" name="Picture 6">
            <a:extLst>
              <a:ext uri="{FF2B5EF4-FFF2-40B4-BE49-F238E27FC236}">
                <a16:creationId xmlns:a16="http://schemas.microsoft.com/office/drawing/2014/main" id="{6F410363-860A-93A8-BB8B-6DAE107431E6}"/>
              </a:ext>
            </a:extLst>
          </p:cNvPr>
          <p:cNvPicPr>
            <a:picLocks noChangeAspect="1"/>
          </p:cNvPicPr>
          <p:nvPr/>
        </p:nvPicPr>
        <p:blipFill>
          <a:blip r:embed="rId2"/>
          <a:stretch>
            <a:fillRect/>
          </a:stretch>
        </p:blipFill>
        <p:spPr>
          <a:xfrm>
            <a:off x="1918704" y="2395990"/>
            <a:ext cx="8354591" cy="2686425"/>
          </a:xfrm>
          <a:prstGeom prst="rect">
            <a:avLst/>
          </a:prstGeom>
        </p:spPr>
      </p:pic>
    </p:spTree>
    <p:extLst>
      <p:ext uri="{BB962C8B-B14F-4D97-AF65-F5344CB8AC3E}">
        <p14:creationId xmlns:p14="http://schemas.microsoft.com/office/powerpoint/2010/main" val="1644675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4343A-75C1-B98F-ED21-F4B8784F9A66}"/>
              </a:ext>
            </a:extLst>
          </p:cNvPr>
          <p:cNvSpPr>
            <a:spLocks noGrp="1"/>
          </p:cNvSpPr>
          <p:nvPr>
            <p:ph type="title"/>
          </p:nvPr>
        </p:nvSpPr>
        <p:spPr>
          <a:xfrm>
            <a:off x="838200" y="136525"/>
            <a:ext cx="10515600" cy="968806"/>
          </a:xfrm>
        </p:spPr>
        <p:txBody>
          <a:bodyPr>
            <a:normAutofit/>
          </a:bodyPr>
          <a:lstStyle/>
          <a:p>
            <a:r>
              <a:rPr lang="en-US" b="1" dirty="0"/>
              <a:t>Image Segmentation </a:t>
            </a:r>
            <a:endParaRPr lang="en-CA" dirty="0"/>
          </a:p>
        </p:txBody>
      </p:sp>
      <p:sp>
        <p:nvSpPr>
          <p:cNvPr id="3" name="Slide Number Placeholder 2">
            <a:extLst>
              <a:ext uri="{FF2B5EF4-FFF2-40B4-BE49-F238E27FC236}">
                <a16:creationId xmlns:a16="http://schemas.microsoft.com/office/drawing/2014/main" id="{DE06D835-2674-9218-D1F0-F2A18F99EC4E}"/>
              </a:ext>
            </a:extLst>
          </p:cNvPr>
          <p:cNvSpPr>
            <a:spLocks noGrp="1"/>
          </p:cNvSpPr>
          <p:nvPr>
            <p:ph type="sldNum" sz="quarter" idx="12"/>
          </p:nvPr>
        </p:nvSpPr>
        <p:spPr/>
        <p:txBody>
          <a:bodyPr/>
          <a:lstStyle/>
          <a:p>
            <a:fld id="{B20BAE8A-BB5C-499D-956E-1AE79ABD6EE1}" type="slidenum">
              <a:rPr lang="en-CA" smtClean="0"/>
              <a:t>19</a:t>
            </a:fld>
            <a:endParaRPr lang="en-CA"/>
          </a:p>
        </p:txBody>
      </p:sp>
      <p:sp>
        <p:nvSpPr>
          <p:cNvPr id="5" name="TextBox 4">
            <a:extLst>
              <a:ext uri="{FF2B5EF4-FFF2-40B4-BE49-F238E27FC236}">
                <a16:creationId xmlns:a16="http://schemas.microsoft.com/office/drawing/2014/main" id="{3CD64359-3490-DDCF-5BF5-75353632F487}"/>
              </a:ext>
            </a:extLst>
          </p:cNvPr>
          <p:cNvSpPr txBox="1"/>
          <p:nvPr/>
        </p:nvSpPr>
        <p:spPr>
          <a:xfrm>
            <a:off x="838200" y="1225329"/>
            <a:ext cx="10818181" cy="646331"/>
          </a:xfrm>
          <a:prstGeom prst="rect">
            <a:avLst/>
          </a:prstGeom>
          <a:noFill/>
        </p:spPr>
        <p:txBody>
          <a:bodyPr wrap="square">
            <a:spAutoFit/>
          </a:bodyPr>
          <a:lstStyle/>
          <a:p>
            <a:pPr marL="285750" indent="-285750">
              <a:buFont typeface="Arial" panose="020B0604020202020204" pitchFamily="34" charset="0"/>
              <a:buChar char="•"/>
            </a:pPr>
            <a:r>
              <a:rPr lang="en-CA" dirty="0"/>
              <a:t>A common technique is to look for abrupt discontinuities in pixel values, which typically indicate edges that define a region. </a:t>
            </a:r>
          </a:p>
        </p:txBody>
      </p:sp>
      <p:pic>
        <p:nvPicPr>
          <p:cNvPr id="7" name="Picture 6">
            <a:extLst>
              <a:ext uri="{FF2B5EF4-FFF2-40B4-BE49-F238E27FC236}">
                <a16:creationId xmlns:a16="http://schemas.microsoft.com/office/drawing/2014/main" id="{68E886C0-DAC2-9046-9A01-1810521A1C8D}"/>
              </a:ext>
            </a:extLst>
          </p:cNvPr>
          <p:cNvPicPr>
            <a:picLocks noChangeAspect="1"/>
          </p:cNvPicPr>
          <p:nvPr/>
        </p:nvPicPr>
        <p:blipFill>
          <a:blip r:embed="rId2"/>
          <a:stretch>
            <a:fillRect/>
          </a:stretch>
        </p:blipFill>
        <p:spPr>
          <a:xfrm>
            <a:off x="1623388" y="2244733"/>
            <a:ext cx="8945223" cy="2972215"/>
          </a:xfrm>
          <a:prstGeom prst="rect">
            <a:avLst/>
          </a:prstGeom>
        </p:spPr>
      </p:pic>
    </p:spTree>
    <p:extLst>
      <p:ext uri="{BB962C8B-B14F-4D97-AF65-F5344CB8AC3E}">
        <p14:creationId xmlns:p14="http://schemas.microsoft.com/office/powerpoint/2010/main" val="1840257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ED097-892B-0699-58CE-94CA5DD8543D}"/>
              </a:ext>
            </a:extLst>
          </p:cNvPr>
          <p:cNvSpPr>
            <a:spLocks noGrp="1"/>
          </p:cNvSpPr>
          <p:nvPr>
            <p:ph type="title"/>
          </p:nvPr>
        </p:nvSpPr>
        <p:spPr/>
        <p:txBody>
          <a:bodyPr/>
          <a:lstStyle/>
          <a:p>
            <a:r>
              <a:rPr lang="en-US" b="1" dirty="0"/>
              <a:t>Recap</a:t>
            </a:r>
            <a:endParaRPr lang="en-CA" b="1" dirty="0"/>
          </a:p>
        </p:txBody>
      </p:sp>
      <p:sp>
        <p:nvSpPr>
          <p:cNvPr id="3" name="Content Placeholder 2">
            <a:extLst>
              <a:ext uri="{FF2B5EF4-FFF2-40B4-BE49-F238E27FC236}">
                <a16:creationId xmlns:a16="http://schemas.microsoft.com/office/drawing/2014/main" id="{2D895724-C152-D2B4-8D90-4FC374A3184E}"/>
              </a:ext>
            </a:extLst>
          </p:cNvPr>
          <p:cNvSpPr>
            <a:spLocks noGrp="1"/>
          </p:cNvSpPr>
          <p:nvPr>
            <p:ph idx="1"/>
          </p:nvPr>
        </p:nvSpPr>
        <p:spPr/>
        <p:txBody>
          <a:bodyPr/>
          <a:lstStyle/>
          <a:p>
            <a:r>
              <a:rPr lang="en-US" sz="2800" dirty="0"/>
              <a:t>Digital Images</a:t>
            </a:r>
          </a:p>
          <a:p>
            <a:r>
              <a:rPr lang="en-US" dirty="0"/>
              <a:t>Python libraries for image analysis</a:t>
            </a:r>
          </a:p>
          <a:p>
            <a:r>
              <a:rPr lang="en-US" dirty="0"/>
              <a:t>Application-Color Recognition using HSV Colorspace</a:t>
            </a:r>
            <a:endParaRPr lang="en-US" sz="2800" dirty="0"/>
          </a:p>
          <a:p>
            <a:pPr marL="0" indent="0">
              <a:buNone/>
            </a:pPr>
            <a:endParaRPr lang="en-US" sz="2800" dirty="0"/>
          </a:p>
        </p:txBody>
      </p:sp>
      <p:sp>
        <p:nvSpPr>
          <p:cNvPr id="4" name="Slide Number Placeholder 3">
            <a:extLst>
              <a:ext uri="{FF2B5EF4-FFF2-40B4-BE49-F238E27FC236}">
                <a16:creationId xmlns:a16="http://schemas.microsoft.com/office/drawing/2014/main" id="{F17D1F23-9C93-956F-569C-D3D1F8C0E0B0}"/>
              </a:ext>
            </a:extLst>
          </p:cNvPr>
          <p:cNvSpPr>
            <a:spLocks noGrp="1"/>
          </p:cNvSpPr>
          <p:nvPr>
            <p:ph type="sldNum" sz="quarter" idx="12"/>
          </p:nvPr>
        </p:nvSpPr>
        <p:spPr/>
        <p:txBody>
          <a:bodyPr/>
          <a:lstStyle/>
          <a:p>
            <a:fld id="{B20BAE8A-BB5C-499D-956E-1AE79ABD6EE1}" type="slidenum">
              <a:rPr lang="en-CA" smtClean="0"/>
              <a:t>2</a:t>
            </a:fld>
            <a:endParaRPr lang="en-CA"/>
          </a:p>
        </p:txBody>
      </p:sp>
    </p:spTree>
    <p:extLst>
      <p:ext uri="{BB962C8B-B14F-4D97-AF65-F5344CB8AC3E}">
        <p14:creationId xmlns:p14="http://schemas.microsoft.com/office/powerpoint/2010/main" val="37910774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4343A-75C1-B98F-ED21-F4B8784F9A66}"/>
              </a:ext>
            </a:extLst>
          </p:cNvPr>
          <p:cNvSpPr>
            <a:spLocks noGrp="1"/>
          </p:cNvSpPr>
          <p:nvPr>
            <p:ph type="title"/>
          </p:nvPr>
        </p:nvSpPr>
        <p:spPr>
          <a:xfrm>
            <a:off x="838200" y="136525"/>
            <a:ext cx="10515600" cy="1026450"/>
          </a:xfrm>
        </p:spPr>
        <p:txBody>
          <a:bodyPr>
            <a:normAutofit/>
          </a:bodyPr>
          <a:lstStyle/>
          <a:p>
            <a:r>
              <a:rPr lang="en-US" b="1" dirty="0"/>
              <a:t>Image Segmentation </a:t>
            </a:r>
            <a:endParaRPr lang="en-CA" dirty="0"/>
          </a:p>
        </p:txBody>
      </p:sp>
      <p:sp>
        <p:nvSpPr>
          <p:cNvPr id="3" name="Slide Number Placeholder 2">
            <a:extLst>
              <a:ext uri="{FF2B5EF4-FFF2-40B4-BE49-F238E27FC236}">
                <a16:creationId xmlns:a16="http://schemas.microsoft.com/office/drawing/2014/main" id="{DE06D835-2674-9218-D1F0-F2A18F99EC4E}"/>
              </a:ext>
            </a:extLst>
          </p:cNvPr>
          <p:cNvSpPr>
            <a:spLocks noGrp="1"/>
          </p:cNvSpPr>
          <p:nvPr>
            <p:ph type="sldNum" sz="quarter" idx="12"/>
          </p:nvPr>
        </p:nvSpPr>
        <p:spPr/>
        <p:txBody>
          <a:bodyPr/>
          <a:lstStyle/>
          <a:p>
            <a:fld id="{B20BAE8A-BB5C-499D-956E-1AE79ABD6EE1}" type="slidenum">
              <a:rPr lang="en-CA" smtClean="0"/>
              <a:t>20</a:t>
            </a:fld>
            <a:endParaRPr lang="en-CA"/>
          </a:p>
        </p:txBody>
      </p:sp>
      <p:sp>
        <p:nvSpPr>
          <p:cNvPr id="5" name="TextBox 4">
            <a:extLst>
              <a:ext uri="{FF2B5EF4-FFF2-40B4-BE49-F238E27FC236}">
                <a16:creationId xmlns:a16="http://schemas.microsoft.com/office/drawing/2014/main" id="{71EFA0ED-1015-B005-CEA2-EB4E4F7BED7F}"/>
              </a:ext>
            </a:extLst>
          </p:cNvPr>
          <p:cNvSpPr txBox="1"/>
          <p:nvPr/>
        </p:nvSpPr>
        <p:spPr>
          <a:xfrm>
            <a:off x="925495" y="1162975"/>
            <a:ext cx="10091692" cy="646331"/>
          </a:xfrm>
          <a:prstGeom prst="rect">
            <a:avLst/>
          </a:prstGeom>
          <a:noFill/>
        </p:spPr>
        <p:txBody>
          <a:bodyPr wrap="square">
            <a:spAutoFit/>
          </a:bodyPr>
          <a:lstStyle/>
          <a:p>
            <a:pPr marL="285750" indent="-285750">
              <a:buFont typeface="Arial" panose="020B0604020202020204" pitchFamily="34" charset="0"/>
              <a:buChar char="•"/>
            </a:pPr>
            <a:r>
              <a:rPr lang="en-CA" dirty="0"/>
              <a:t>Another common approach is to detect similarities in the regions of an image. Some techniques that follow this approach are region growing, clustering, and thresholding.</a:t>
            </a:r>
          </a:p>
        </p:txBody>
      </p:sp>
      <p:pic>
        <p:nvPicPr>
          <p:cNvPr id="7" name="Picture 6">
            <a:extLst>
              <a:ext uri="{FF2B5EF4-FFF2-40B4-BE49-F238E27FC236}">
                <a16:creationId xmlns:a16="http://schemas.microsoft.com/office/drawing/2014/main" id="{69BF5131-6DB1-D873-E924-99C2D405B86A}"/>
              </a:ext>
            </a:extLst>
          </p:cNvPr>
          <p:cNvPicPr>
            <a:picLocks noChangeAspect="1"/>
          </p:cNvPicPr>
          <p:nvPr/>
        </p:nvPicPr>
        <p:blipFill>
          <a:blip r:embed="rId2"/>
          <a:stretch>
            <a:fillRect/>
          </a:stretch>
        </p:blipFill>
        <p:spPr>
          <a:xfrm>
            <a:off x="1389176" y="1900081"/>
            <a:ext cx="9164329" cy="4229690"/>
          </a:xfrm>
          <a:prstGeom prst="rect">
            <a:avLst/>
          </a:prstGeom>
        </p:spPr>
      </p:pic>
      <p:sp>
        <p:nvSpPr>
          <p:cNvPr id="9" name="TextBox 8">
            <a:extLst>
              <a:ext uri="{FF2B5EF4-FFF2-40B4-BE49-F238E27FC236}">
                <a16:creationId xmlns:a16="http://schemas.microsoft.com/office/drawing/2014/main" id="{3D824413-5104-14BB-A4D7-F0099F9AFDEB}"/>
              </a:ext>
            </a:extLst>
          </p:cNvPr>
          <p:cNvSpPr txBox="1"/>
          <p:nvPr/>
        </p:nvSpPr>
        <p:spPr>
          <a:xfrm>
            <a:off x="686169" y="6033184"/>
            <a:ext cx="10819661" cy="646331"/>
          </a:xfrm>
          <a:prstGeom prst="rect">
            <a:avLst/>
          </a:prstGeom>
          <a:noFill/>
        </p:spPr>
        <p:txBody>
          <a:bodyPr wrap="square">
            <a:spAutoFit/>
          </a:bodyPr>
          <a:lstStyle/>
          <a:p>
            <a:pPr marL="285750" indent="-285750">
              <a:buFont typeface="Arial" panose="020B0604020202020204" pitchFamily="34" charset="0"/>
              <a:buChar char="•"/>
            </a:pPr>
            <a:r>
              <a:rPr lang="en-CA" dirty="0"/>
              <a:t>A variety of other approaches to perform image segmentation have been developed over the years using domain-specific knowledge to effectively solve segmentation problems in specific application areas. </a:t>
            </a:r>
          </a:p>
        </p:txBody>
      </p:sp>
    </p:spTree>
    <p:extLst>
      <p:ext uri="{BB962C8B-B14F-4D97-AF65-F5344CB8AC3E}">
        <p14:creationId xmlns:p14="http://schemas.microsoft.com/office/powerpoint/2010/main" val="3159151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4343A-75C1-B98F-ED21-F4B8784F9A66}"/>
              </a:ext>
            </a:extLst>
          </p:cNvPr>
          <p:cNvSpPr>
            <a:spLocks noGrp="1"/>
          </p:cNvSpPr>
          <p:nvPr>
            <p:ph type="title"/>
          </p:nvPr>
        </p:nvSpPr>
        <p:spPr>
          <a:xfrm>
            <a:off x="838200" y="136525"/>
            <a:ext cx="10515600" cy="715731"/>
          </a:xfrm>
        </p:spPr>
        <p:txBody>
          <a:bodyPr>
            <a:normAutofit/>
          </a:bodyPr>
          <a:lstStyle/>
          <a:p>
            <a:r>
              <a:rPr lang="en-US" b="1" dirty="0"/>
              <a:t>Types of Image Segmentation </a:t>
            </a:r>
            <a:endParaRPr lang="en-CA" dirty="0"/>
          </a:p>
        </p:txBody>
      </p:sp>
      <p:sp>
        <p:nvSpPr>
          <p:cNvPr id="3" name="Slide Number Placeholder 2">
            <a:extLst>
              <a:ext uri="{FF2B5EF4-FFF2-40B4-BE49-F238E27FC236}">
                <a16:creationId xmlns:a16="http://schemas.microsoft.com/office/drawing/2014/main" id="{DE06D835-2674-9218-D1F0-F2A18F99EC4E}"/>
              </a:ext>
            </a:extLst>
          </p:cNvPr>
          <p:cNvSpPr>
            <a:spLocks noGrp="1"/>
          </p:cNvSpPr>
          <p:nvPr>
            <p:ph type="sldNum" sz="quarter" idx="12"/>
          </p:nvPr>
        </p:nvSpPr>
        <p:spPr/>
        <p:txBody>
          <a:bodyPr/>
          <a:lstStyle/>
          <a:p>
            <a:fld id="{B20BAE8A-BB5C-499D-956E-1AE79ABD6EE1}" type="slidenum">
              <a:rPr lang="en-CA" smtClean="0"/>
              <a:t>21</a:t>
            </a:fld>
            <a:endParaRPr lang="en-CA"/>
          </a:p>
        </p:txBody>
      </p:sp>
      <p:sp>
        <p:nvSpPr>
          <p:cNvPr id="5" name="TextBox 4">
            <a:extLst>
              <a:ext uri="{FF2B5EF4-FFF2-40B4-BE49-F238E27FC236}">
                <a16:creationId xmlns:a16="http://schemas.microsoft.com/office/drawing/2014/main" id="{FDC935C5-BD76-FCC1-CCD7-8A8CC3D70C21}"/>
              </a:ext>
            </a:extLst>
          </p:cNvPr>
          <p:cNvSpPr txBox="1"/>
          <p:nvPr/>
        </p:nvSpPr>
        <p:spPr>
          <a:xfrm>
            <a:off x="987641" y="929481"/>
            <a:ext cx="6094520" cy="369332"/>
          </a:xfrm>
          <a:prstGeom prst="rect">
            <a:avLst/>
          </a:prstGeom>
          <a:noFill/>
        </p:spPr>
        <p:txBody>
          <a:bodyPr wrap="square">
            <a:spAutoFit/>
          </a:bodyPr>
          <a:lstStyle/>
          <a:p>
            <a:r>
              <a:rPr lang="en-CA" b="1" dirty="0"/>
              <a:t>Thresholding</a:t>
            </a:r>
          </a:p>
        </p:txBody>
      </p:sp>
      <p:sp>
        <p:nvSpPr>
          <p:cNvPr id="7" name="TextBox 6">
            <a:extLst>
              <a:ext uri="{FF2B5EF4-FFF2-40B4-BE49-F238E27FC236}">
                <a16:creationId xmlns:a16="http://schemas.microsoft.com/office/drawing/2014/main" id="{B5B28BA1-F7BF-0E92-14EE-AFE275019A97}"/>
              </a:ext>
            </a:extLst>
          </p:cNvPr>
          <p:cNvSpPr txBox="1"/>
          <p:nvPr/>
        </p:nvSpPr>
        <p:spPr>
          <a:xfrm>
            <a:off x="1058662" y="1376038"/>
            <a:ext cx="10606596" cy="923330"/>
          </a:xfrm>
          <a:prstGeom prst="rect">
            <a:avLst/>
          </a:prstGeom>
          <a:noFill/>
        </p:spPr>
        <p:txBody>
          <a:bodyPr wrap="square">
            <a:spAutoFit/>
          </a:bodyPr>
          <a:lstStyle/>
          <a:p>
            <a:r>
              <a:rPr lang="en-CA" dirty="0"/>
              <a:t>Threshold-based segmentation is one of the simplest and most commonly used techniques. It involves setting a threshold value to separate pixels into different regions based on their intensity or color values. This technique is effective when the objects of interest have distinct intensities or colors compared to the background</a:t>
            </a:r>
          </a:p>
        </p:txBody>
      </p:sp>
      <p:pic>
        <p:nvPicPr>
          <p:cNvPr id="9" name="Picture 8">
            <a:extLst>
              <a:ext uri="{FF2B5EF4-FFF2-40B4-BE49-F238E27FC236}">
                <a16:creationId xmlns:a16="http://schemas.microsoft.com/office/drawing/2014/main" id="{169F7C10-7B8B-51A2-1C66-CAABDC5AFC82}"/>
              </a:ext>
            </a:extLst>
          </p:cNvPr>
          <p:cNvPicPr>
            <a:picLocks noChangeAspect="1"/>
          </p:cNvPicPr>
          <p:nvPr/>
        </p:nvPicPr>
        <p:blipFill>
          <a:blip r:embed="rId2"/>
          <a:stretch>
            <a:fillRect/>
          </a:stretch>
        </p:blipFill>
        <p:spPr>
          <a:xfrm>
            <a:off x="1127465" y="2528805"/>
            <a:ext cx="4754074" cy="2852444"/>
          </a:xfrm>
          <a:prstGeom prst="rect">
            <a:avLst/>
          </a:prstGeom>
        </p:spPr>
      </p:pic>
      <p:sp>
        <p:nvSpPr>
          <p:cNvPr id="11" name="TextBox 10">
            <a:extLst>
              <a:ext uri="{FF2B5EF4-FFF2-40B4-BE49-F238E27FC236}">
                <a16:creationId xmlns:a16="http://schemas.microsoft.com/office/drawing/2014/main" id="{99632AE2-157B-2500-DD19-413FD2F73BBE}"/>
              </a:ext>
            </a:extLst>
          </p:cNvPr>
          <p:cNvSpPr txBox="1"/>
          <p:nvPr/>
        </p:nvSpPr>
        <p:spPr>
          <a:xfrm>
            <a:off x="6096000" y="2376593"/>
            <a:ext cx="5251059" cy="1754326"/>
          </a:xfrm>
          <a:prstGeom prst="rect">
            <a:avLst/>
          </a:prstGeom>
          <a:noFill/>
        </p:spPr>
        <p:txBody>
          <a:bodyPr wrap="square">
            <a:spAutoFit/>
          </a:bodyPr>
          <a:lstStyle/>
          <a:p>
            <a:r>
              <a:rPr lang="en-CA" dirty="0"/>
              <a:t>Basic thresholding techniques include global and adaptive thresholding. Global thresholding applies a fixed threshold value to the entire image, while adaptive thresholding determines different threshold values for different image regions based on local characteristics.</a:t>
            </a:r>
          </a:p>
        </p:txBody>
      </p:sp>
      <p:sp>
        <p:nvSpPr>
          <p:cNvPr id="13" name="TextBox 12">
            <a:extLst>
              <a:ext uri="{FF2B5EF4-FFF2-40B4-BE49-F238E27FC236}">
                <a16:creationId xmlns:a16="http://schemas.microsoft.com/office/drawing/2014/main" id="{375CBA4F-4C42-AD07-02CF-885082053672}"/>
              </a:ext>
            </a:extLst>
          </p:cNvPr>
          <p:cNvSpPr txBox="1"/>
          <p:nvPr/>
        </p:nvSpPr>
        <p:spPr>
          <a:xfrm>
            <a:off x="6097480" y="4130919"/>
            <a:ext cx="6094520" cy="923330"/>
          </a:xfrm>
          <a:prstGeom prst="rect">
            <a:avLst/>
          </a:prstGeom>
          <a:noFill/>
        </p:spPr>
        <p:txBody>
          <a:bodyPr wrap="square">
            <a:spAutoFit/>
          </a:bodyPr>
          <a:lstStyle/>
          <a:p>
            <a:r>
              <a:rPr lang="en-CA" dirty="0"/>
              <a:t>Challenges and limitations of threshold-based segmentation include sensitivity to lighting conditions, noise, and the need for manual parameter tuning. </a:t>
            </a:r>
          </a:p>
        </p:txBody>
      </p:sp>
      <p:sp>
        <p:nvSpPr>
          <p:cNvPr id="15" name="TextBox 14">
            <a:extLst>
              <a:ext uri="{FF2B5EF4-FFF2-40B4-BE49-F238E27FC236}">
                <a16:creationId xmlns:a16="http://schemas.microsoft.com/office/drawing/2014/main" id="{45BBE6F4-90BF-5FB8-981B-FA955FD50E2F}"/>
              </a:ext>
            </a:extLst>
          </p:cNvPr>
          <p:cNvSpPr txBox="1"/>
          <p:nvPr/>
        </p:nvSpPr>
        <p:spPr>
          <a:xfrm>
            <a:off x="6096000" y="5145865"/>
            <a:ext cx="5915487" cy="923330"/>
          </a:xfrm>
          <a:prstGeom prst="rect">
            <a:avLst/>
          </a:prstGeom>
          <a:noFill/>
        </p:spPr>
        <p:txBody>
          <a:bodyPr wrap="square">
            <a:spAutoFit/>
          </a:bodyPr>
          <a:lstStyle/>
          <a:p>
            <a:r>
              <a:rPr lang="en-CA" dirty="0"/>
              <a:t>Practical examples and use cases include segmenting objects in medical images, document processing, and simple object detection in surveillance systems.</a:t>
            </a:r>
          </a:p>
        </p:txBody>
      </p:sp>
    </p:spTree>
    <p:extLst>
      <p:ext uri="{BB962C8B-B14F-4D97-AF65-F5344CB8AC3E}">
        <p14:creationId xmlns:p14="http://schemas.microsoft.com/office/powerpoint/2010/main" val="12543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4343A-75C1-B98F-ED21-F4B8784F9A66}"/>
              </a:ext>
            </a:extLst>
          </p:cNvPr>
          <p:cNvSpPr>
            <a:spLocks noGrp="1"/>
          </p:cNvSpPr>
          <p:nvPr>
            <p:ph type="title"/>
          </p:nvPr>
        </p:nvSpPr>
        <p:spPr>
          <a:xfrm>
            <a:off x="838200" y="136525"/>
            <a:ext cx="10515600" cy="715731"/>
          </a:xfrm>
        </p:spPr>
        <p:txBody>
          <a:bodyPr>
            <a:normAutofit/>
          </a:bodyPr>
          <a:lstStyle/>
          <a:p>
            <a:r>
              <a:rPr lang="en-US" b="1" dirty="0"/>
              <a:t>Types of Image Segmentation </a:t>
            </a:r>
            <a:endParaRPr lang="en-CA" dirty="0"/>
          </a:p>
        </p:txBody>
      </p:sp>
      <p:sp>
        <p:nvSpPr>
          <p:cNvPr id="3" name="Slide Number Placeholder 2">
            <a:extLst>
              <a:ext uri="{FF2B5EF4-FFF2-40B4-BE49-F238E27FC236}">
                <a16:creationId xmlns:a16="http://schemas.microsoft.com/office/drawing/2014/main" id="{DE06D835-2674-9218-D1F0-F2A18F99EC4E}"/>
              </a:ext>
            </a:extLst>
          </p:cNvPr>
          <p:cNvSpPr>
            <a:spLocks noGrp="1"/>
          </p:cNvSpPr>
          <p:nvPr>
            <p:ph type="sldNum" sz="quarter" idx="12"/>
          </p:nvPr>
        </p:nvSpPr>
        <p:spPr/>
        <p:txBody>
          <a:bodyPr/>
          <a:lstStyle/>
          <a:p>
            <a:fld id="{B20BAE8A-BB5C-499D-956E-1AE79ABD6EE1}" type="slidenum">
              <a:rPr lang="en-CA" smtClean="0"/>
              <a:t>22</a:t>
            </a:fld>
            <a:endParaRPr lang="en-CA"/>
          </a:p>
        </p:txBody>
      </p:sp>
      <p:sp>
        <p:nvSpPr>
          <p:cNvPr id="5" name="TextBox 4">
            <a:extLst>
              <a:ext uri="{FF2B5EF4-FFF2-40B4-BE49-F238E27FC236}">
                <a16:creationId xmlns:a16="http://schemas.microsoft.com/office/drawing/2014/main" id="{D64EC560-627C-5280-3BB9-F0053C18FA11}"/>
              </a:ext>
            </a:extLst>
          </p:cNvPr>
          <p:cNvSpPr txBox="1"/>
          <p:nvPr/>
        </p:nvSpPr>
        <p:spPr>
          <a:xfrm>
            <a:off x="952129" y="764310"/>
            <a:ext cx="9780973" cy="1477328"/>
          </a:xfrm>
          <a:prstGeom prst="rect">
            <a:avLst/>
          </a:prstGeom>
          <a:noFill/>
        </p:spPr>
        <p:txBody>
          <a:bodyPr wrap="square">
            <a:spAutoFit/>
          </a:bodyPr>
          <a:lstStyle/>
          <a:p>
            <a:r>
              <a:rPr lang="en-CA" b="1" dirty="0"/>
              <a:t>Edge-based Segmentation</a:t>
            </a:r>
          </a:p>
          <a:p>
            <a:endParaRPr lang="en-CA" dirty="0"/>
          </a:p>
          <a:p>
            <a:r>
              <a:rPr lang="en-CA" dirty="0"/>
              <a:t>Edge-based segmentation techniques focus on detecting and utilizing the edges in an image to define object boundaries. Edges represent significant changes in pixel intensities and can be detected using edge detection algorithms such as Sobel, Canny, and Laplacian of Gaussian.</a:t>
            </a:r>
          </a:p>
        </p:txBody>
      </p:sp>
      <p:pic>
        <p:nvPicPr>
          <p:cNvPr id="7" name="Picture 6">
            <a:extLst>
              <a:ext uri="{FF2B5EF4-FFF2-40B4-BE49-F238E27FC236}">
                <a16:creationId xmlns:a16="http://schemas.microsoft.com/office/drawing/2014/main" id="{1010B858-36C6-F9EF-0049-21BAB2602CB3}"/>
              </a:ext>
            </a:extLst>
          </p:cNvPr>
          <p:cNvPicPr>
            <a:picLocks noChangeAspect="1"/>
          </p:cNvPicPr>
          <p:nvPr/>
        </p:nvPicPr>
        <p:blipFill>
          <a:blip r:embed="rId2"/>
          <a:stretch>
            <a:fillRect/>
          </a:stretch>
        </p:blipFill>
        <p:spPr>
          <a:xfrm>
            <a:off x="1059365" y="2243857"/>
            <a:ext cx="3672434" cy="1974863"/>
          </a:xfrm>
          <a:prstGeom prst="rect">
            <a:avLst/>
          </a:prstGeom>
        </p:spPr>
      </p:pic>
      <p:pic>
        <p:nvPicPr>
          <p:cNvPr id="9" name="Picture 8">
            <a:extLst>
              <a:ext uri="{FF2B5EF4-FFF2-40B4-BE49-F238E27FC236}">
                <a16:creationId xmlns:a16="http://schemas.microsoft.com/office/drawing/2014/main" id="{E0F05B07-782C-32FC-2576-5C5154A0BD41}"/>
              </a:ext>
            </a:extLst>
          </p:cNvPr>
          <p:cNvPicPr>
            <a:picLocks noChangeAspect="1"/>
          </p:cNvPicPr>
          <p:nvPr/>
        </p:nvPicPr>
        <p:blipFill>
          <a:blip r:embed="rId3"/>
          <a:stretch>
            <a:fillRect/>
          </a:stretch>
        </p:blipFill>
        <p:spPr>
          <a:xfrm>
            <a:off x="5903650" y="2416897"/>
            <a:ext cx="4078550" cy="1726900"/>
          </a:xfrm>
          <a:prstGeom prst="rect">
            <a:avLst/>
          </a:prstGeom>
        </p:spPr>
      </p:pic>
      <p:sp>
        <p:nvSpPr>
          <p:cNvPr id="11" name="TextBox 10">
            <a:extLst>
              <a:ext uri="{FF2B5EF4-FFF2-40B4-BE49-F238E27FC236}">
                <a16:creationId xmlns:a16="http://schemas.microsoft.com/office/drawing/2014/main" id="{2398A1B9-074C-35F6-0489-E0AEA29F2C1F}"/>
              </a:ext>
            </a:extLst>
          </p:cNvPr>
          <p:cNvSpPr txBox="1"/>
          <p:nvPr/>
        </p:nvSpPr>
        <p:spPr>
          <a:xfrm>
            <a:off x="1059365" y="4660726"/>
            <a:ext cx="9948244" cy="923330"/>
          </a:xfrm>
          <a:prstGeom prst="rect">
            <a:avLst/>
          </a:prstGeom>
          <a:noFill/>
        </p:spPr>
        <p:txBody>
          <a:bodyPr wrap="square">
            <a:spAutoFit/>
          </a:bodyPr>
          <a:lstStyle/>
          <a:p>
            <a:r>
              <a:rPr lang="en-CA" dirty="0"/>
              <a:t>Once edges are detected, region-based segmentation methods can be </a:t>
            </a:r>
            <a:r>
              <a:rPr lang="en-CA" dirty="0" err="1"/>
              <a:t>applied.Edge</a:t>
            </a:r>
            <a:r>
              <a:rPr lang="en-CA" dirty="0"/>
              <a:t>-based segmentation offers accurate object localization but can be sensitive to noise and requires well-defined edges. It finds applications in medical imaging, object recognition, and video analysis.</a:t>
            </a:r>
          </a:p>
        </p:txBody>
      </p:sp>
    </p:spTree>
    <p:extLst>
      <p:ext uri="{BB962C8B-B14F-4D97-AF65-F5344CB8AC3E}">
        <p14:creationId xmlns:p14="http://schemas.microsoft.com/office/powerpoint/2010/main" val="2441136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4343A-75C1-B98F-ED21-F4B8784F9A66}"/>
              </a:ext>
            </a:extLst>
          </p:cNvPr>
          <p:cNvSpPr>
            <a:spLocks noGrp="1"/>
          </p:cNvSpPr>
          <p:nvPr>
            <p:ph type="title"/>
          </p:nvPr>
        </p:nvSpPr>
        <p:spPr>
          <a:xfrm>
            <a:off x="838200" y="136525"/>
            <a:ext cx="10515600" cy="715731"/>
          </a:xfrm>
        </p:spPr>
        <p:txBody>
          <a:bodyPr>
            <a:normAutofit/>
          </a:bodyPr>
          <a:lstStyle/>
          <a:p>
            <a:r>
              <a:rPr lang="en-US" b="1" dirty="0"/>
              <a:t>Types of Image Segmentation </a:t>
            </a:r>
            <a:endParaRPr lang="en-CA" dirty="0"/>
          </a:p>
        </p:txBody>
      </p:sp>
      <p:sp>
        <p:nvSpPr>
          <p:cNvPr id="3" name="Slide Number Placeholder 2">
            <a:extLst>
              <a:ext uri="{FF2B5EF4-FFF2-40B4-BE49-F238E27FC236}">
                <a16:creationId xmlns:a16="http://schemas.microsoft.com/office/drawing/2014/main" id="{DE06D835-2674-9218-D1F0-F2A18F99EC4E}"/>
              </a:ext>
            </a:extLst>
          </p:cNvPr>
          <p:cNvSpPr>
            <a:spLocks noGrp="1"/>
          </p:cNvSpPr>
          <p:nvPr>
            <p:ph type="sldNum" sz="quarter" idx="12"/>
          </p:nvPr>
        </p:nvSpPr>
        <p:spPr/>
        <p:txBody>
          <a:bodyPr/>
          <a:lstStyle/>
          <a:p>
            <a:fld id="{B20BAE8A-BB5C-499D-956E-1AE79ABD6EE1}" type="slidenum">
              <a:rPr lang="en-CA" smtClean="0"/>
              <a:t>23</a:t>
            </a:fld>
            <a:endParaRPr lang="en-CA"/>
          </a:p>
        </p:txBody>
      </p:sp>
      <p:sp>
        <p:nvSpPr>
          <p:cNvPr id="5" name="TextBox 4">
            <a:extLst>
              <a:ext uri="{FF2B5EF4-FFF2-40B4-BE49-F238E27FC236}">
                <a16:creationId xmlns:a16="http://schemas.microsoft.com/office/drawing/2014/main" id="{2E7A30E4-1CDF-578C-78AF-A5BC2B11D0CD}"/>
              </a:ext>
            </a:extLst>
          </p:cNvPr>
          <p:cNvSpPr txBox="1"/>
          <p:nvPr/>
        </p:nvSpPr>
        <p:spPr>
          <a:xfrm>
            <a:off x="916618" y="972814"/>
            <a:ext cx="10515600" cy="1754326"/>
          </a:xfrm>
          <a:prstGeom prst="rect">
            <a:avLst/>
          </a:prstGeom>
          <a:noFill/>
        </p:spPr>
        <p:txBody>
          <a:bodyPr wrap="square">
            <a:spAutoFit/>
          </a:bodyPr>
          <a:lstStyle/>
          <a:p>
            <a:r>
              <a:rPr lang="en-CA" b="1" dirty="0"/>
              <a:t>Clustering-based Segmentation</a:t>
            </a:r>
          </a:p>
          <a:p>
            <a:endParaRPr lang="en-CA" b="1" dirty="0"/>
          </a:p>
          <a:p>
            <a:r>
              <a:rPr lang="en-CA" dirty="0"/>
              <a:t>Clustering-based segmentation techniques aim to group similar pixels or regions or colors together based on their features. Common clustering algorithms used for image segmentation include K-means and Mean Shift. </a:t>
            </a:r>
            <a:r>
              <a:rPr lang="en-CA" i="1" dirty="0"/>
              <a:t>Color-based clustering </a:t>
            </a:r>
            <a:r>
              <a:rPr lang="en-CA" dirty="0"/>
              <a:t>methods group pixels with similar color values, while </a:t>
            </a:r>
            <a:r>
              <a:rPr lang="en-CA" i="1" dirty="0"/>
              <a:t>texture-based clustering </a:t>
            </a:r>
            <a:r>
              <a:rPr lang="en-CA" dirty="0"/>
              <a:t>methods focus on grouping pixels with similar texture characteristics.</a:t>
            </a:r>
          </a:p>
        </p:txBody>
      </p:sp>
      <p:sp>
        <p:nvSpPr>
          <p:cNvPr id="7" name="TextBox 6">
            <a:extLst>
              <a:ext uri="{FF2B5EF4-FFF2-40B4-BE49-F238E27FC236}">
                <a16:creationId xmlns:a16="http://schemas.microsoft.com/office/drawing/2014/main" id="{9C7DC548-DC5B-4B34-314B-C0439F23BAEA}"/>
              </a:ext>
            </a:extLst>
          </p:cNvPr>
          <p:cNvSpPr txBox="1"/>
          <p:nvPr/>
        </p:nvSpPr>
        <p:spPr>
          <a:xfrm>
            <a:off x="916617" y="2847698"/>
            <a:ext cx="10358023" cy="646331"/>
          </a:xfrm>
          <a:prstGeom prst="rect">
            <a:avLst/>
          </a:prstGeom>
          <a:noFill/>
        </p:spPr>
        <p:txBody>
          <a:bodyPr wrap="square">
            <a:spAutoFit/>
          </a:bodyPr>
          <a:lstStyle/>
          <a:p>
            <a:r>
              <a:rPr lang="en-CA" dirty="0"/>
              <a:t>Clustering algorithms are used to group closer the data points that are more similar to each other, from other group data points.</a:t>
            </a:r>
          </a:p>
        </p:txBody>
      </p:sp>
      <p:pic>
        <p:nvPicPr>
          <p:cNvPr id="9" name="Picture 8">
            <a:extLst>
              <a:ext uri="{FF2B5EF4-FFF2-40B4-BE49-F238E27FC236}">
                <a16:creationId xmlns:a16="http://schemas.microsoft.com/office/drawing/2014/main" id="{4216BD22-0F81-302D-7DCF-66C89EBC5C82}"/>
              </a:ext>
            </a:extLst>
          </p:cNvPr>
          <p:cNvPicPr>
            <a:picLocks noChangeAspect="1"/>
          </p:cNvPicPr>
          <p:nvPr/>
        </p:nvPicPr>
        <p:blipFill>
          <a:blip r:embed="rId2"/>
          <a:stretch>
            <a:fillRect/>
          </a:stretch>
        </p:blipFill>
        <p:spPr>
          <a:xfrm>
            <a:off x="1003177" y="3613132"/>
            <a:ext cx="3629096" cy="2624115"/>
          </a:xfrm>
          <a:prstGeom prst="rect">
            <a:avLst/>
          </a:prstGeom>
        </p:spPr>
      </p:pic>
      <p:sp>
        <p:nvSpPr>
          <p:cNvPr id="11" name="TextBox 10">
            <a:extLst>
              <a:ext uri="{FF2B5EF4-FFF2-40B4-BE49-F238E27FC236}">
                <a16:creationId xmlns:a16="http://schemas.microsoft.com/office/drawing/2014/main" id="{A479EC70-7CD1-3271-A3BE-B870002BB855}"/>
              </a:ext>
            </a:extLst>
          </p:cNvPr>
          <p:cNvSpPr txBox="1"/>
          <p:nvPr/>
        </p:nvSpPr>
        <p:spPr>
          <a:xfrm>
            <a:off x="4742895" y="3771027"/>
            <a:ext cx="6094520" cy="2031325"/>
          </a:xfrm>
          <a:prstGeom prst="rect">
            <a:avLst/>
          </a:prstGeom>
          <a:noFill/>
        </p:spPr>
        <p:txBody>
          <a:bodyPr wrap="square">
            <a:spAutoFit/>
          </a:bodyPr>
          <a:lstStyle/>
          <a:p>
            <a:r>
              <a:rPr lang="en-CA" dirty="0"/>
              <a:t>As it is visible to our naked eye there are five color segments in the Image</a:t>
            </a:r>
          </a:p>
          <a:p>
            <a:pPr lvl="1"/>
            <a:r>
              <a:rPr lang="en-CA" dirty="0"/>
              <a:t>The green part of Apples</a:t>
            </a:r>
          </a:p>
          <a:p>
            <a:pPr lvl="1"/>
            <a:r>
              <a:rPr lang="en-CA" dirty="0"/>
              <a:t>The orange part of Oranges</a:t>
            </a:r>
          </a:p>
          <a:p>
            <a:pPr lvl="1"/>
            <a:r>
              <a:rPr lang="en-CA" dirty="0"/>
              <a:t>Gray Shadows at bottom of the Apples and oranges</a:t>
            </a:r>
          </a:p>
          <a:p>
            <a:pPr lvl="1"/>
            <a:r>
              <a:rPr lang="en-CA" dirty="0"/>
              <a:t>Bright Yellowish part of Apple’s top and right parts</a:t>
            </a:r>
          </a:p>
          <a:p>
            <a:pPr lvl="1"/>
            <a:r>
              <a:rPr lang="en-CA" dirty="0"/>
              <a:t>White Background</a:t>
            </a:r>
          </a:p>
        </p:txBody>
      </p:sp>
    </p:spTree>
    <p:extLst>
      <p:ext uri="{BB962C8B-B14F-4D97-AF65-F5344CB8AC3E}">
        <p14:creationId xmlns:p14="http://schemas.microsoft.com/office/powerpoint/2010/main" val="95579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4343A-75C1-B98F-ED21-F4B8784F9A66}"/>
              </a:ext>
            </a:extLst>
          </p:cNvPr>
          <p:cNvSpPr>
            <a:spLocks noGrp="1"/>
          </p:cNvSpPr>
          <p:nvPr>
            <p:ph type="title"/>
          </p:nvPr>
        </p:nvSpPr>
        <p:spPr>
          <a:xfrm>
            <a:off x="838200" y="136525"/>
            <a:ext cx="10515600" cy="715731"/>
          </a:xfrm>
        </p:spPr>
        <p:txBody>
          <a:bodyPr>
            <a:normAutofit/>
          </a:bodyPr>
          <a:lstStyle/>
          <a:p>
            <a:r>
              <a:rPr lang="en-US" b="1" dirty="0"/>
              <a:t>Types of Image Segmentation </a:t>
            </a:r>
            <a:endParaRPr lang="en-CA" dirty="0"/>
          </a:p>
        </p:txBody>
      </p:sp>
      <p:sp>
        <p:nvSpPr>
          <p:cNvPr id="3" name="Slide Number Placeholder 2">
            <a:extLst>
              <a:ext uri="{FF2B5EF4-FFF2-40B4-BE49-F238E27FC236}">
                <a16:creationId xmlns:a16="http://schemas.microsoft.com/office/drawing/2014/main" id="{DE06D835-2674-9218-D1F0-F2A18F99EC4E}"/>
              </a:ext>
            </a:extLst>
          </p:cNvPr>
          <p:cNvSpPr>
            <a:spLocks noGrp="1"/>
          </p:cNvSpPr>
          <p:nvPr>
            <p:ph type="sldNum" sz="quarter" idx="12"/>
          </p:nvPr>
        </p:nvSpPr>
        <p:spPr/>
        <p:txBody>
          <a:bodyPr/>
          <a:lstStyle/>
          <a:p>
            <a:fld id="{B20BAE8A-BB5C-499D-956E-1AE79ABD6EE1}" type="slidenum">
              <a:rPr lang="en-CA" smtClean="0"/>
              <a:t>24</a:t>
            </a:fld>
            <a:endParaRPr lang="en-CA"/>
          </a:p>
        </p:txBody>
      </p:sp>
      <p:pic>
        <p:nvPicPr>
          <p:cNvPr id="4" name="Picture 3">
            <a:extLst>
              <a:ext uri="{FF2B5EF4-FFF2-40B4-BE49-F238E27FC236}">
                <a16:creationId xmlns:a16="http://schemas.microsoft.com/office/drawing/2014/main" id="{C72CC607-49F3-D681-0CDE-31B32778372D}"/>
              </a:ext>
            </a:extLst>
          </p:cNvPr>
          <p:cNvPicPr>
            <a:picLocks noChangeAspect="1"/>
          </p:cNvPicPr>
          <p:nvPr/>
        </p:nvPicPr>
        <p:blipFill>
          <a:blip r:embed="rId2"/>
          <a:stretch>
            <a:fillRect/>
          </a:stretch>
        </p:blipFill>
        <p:spPr>
          <a:xfrm>
            <a:off x="838200" y="980187"/>
            <a:ext cx="3629096" cy="2624115"/>
          </a:xfrm>
          <a:prstGeom prst="rect">
            <a:avLst/>
          </a:prstGeom>
        </p:spPr>
      </p:pic>
      <p:pic>
        <p:nvPicPr>
          <p:cNvPr id="6" name="Picture 5">
            <a:extLst>
              <a:ext uri="{FF2B5EF4-FFF2-40B4-BE49-F238E27FC236}">
                <a16:creationId xmlns:a16="http://schemas.microsoft.com/office/drawing/2014/main" id="{22D91A97-F8A1-98CB-2FD9-F143AA6AF9C0}"/>
              </a:ext>
            </a:extLst>
          </p:cNvPr>
          <p:cNvPicPr>
            <a:picLocks noChangeAspect="1"/>
          </p:cNvPicPr>
          <p:nvPr/>
        </p:nvPicPr>
        <p:blipFill>
          <a:blip r:embed="rId3"/>
          <a:stretch>
            <a:fillRect/>
          </a:stretch>
        </p:blipFill>
        <p:spPr>
          <a:xfrm>
            <a:off x="5468645" y="980187"/>
            <a:ext cx="3815304" cy="2641365"/>
          </a:xfrm>
          <a:prstGeom prst="rect">
            <a:avLst/>
          </a:prstGeom>
        </p:spPr>
      </p:pic>
      <p:sp>
        <p:nvSpPr>
          <p:cNvPr id="8" name="TextBox 7">
            <a:extLst>
              <a:ext uri="{FF2B5EF4-FFF2-40B4-BE49-F238E27FC236}">
                <a16:creationId xmlns:a16="http://schemas.microsoft.com/office/drawing/2014/main" id="{174C4C0A-D75F-5994-4CF6-9DD98307A29F}"/>
              </a:ext>
            </a:extLst>
          </p:cNvPr>
          <p:cNvSpPr txBox="1"/>
          <p:nvPr/>
        </p:nvSpPr>
        <p:spPr>
          <a:xfrm>
            <a:off x="838200" y="3956038"/>
            <a:ext cx="10019190" cy="1477328"/>
          </a:xfrm>
          <a:prstGeom prst="rect">
            <a:avLst/>
          </a:prstGeom>
          <a:noFill/>
        </p:spPr>
        <p:txBody>
          <a:bodyPr wrap="square">
            <a:spAutoFit/>
          </a:bodyPr>
          <a:lstStyle/>
          <a:p>
            <a:r>
              <a:rPr lang="en-CA" dirty="0"/>
              <a:t>Clustering-based segmentation is robust to variations in lighting conditions and can handle complex scenes with multiple objects. However, it requires careful feature selection, suffers from sensitivity to noise, and may produce over-segmentation or under-segmentation. Examples of clustering-based segmentation include segmenting objects in natural scenes, satellite imagery analysis, and image-based object tracking.</a:t>
            </a:r>
          </a:p>
        </p:txBody>
      </p:sp>
    </p:spTree>
    <p:extLst>
      <p:ext uri="{BB962C8B-B14F-4D97-AF65-F5344CB8AC3E}">
        <p14:creationId xmlns:p14="http://schemas.microsoft.com/office/powerpoint/2010/main" val="842824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4343A-75C1-B98F-ED21-F4B8784F9A66}"/>
              </a:ext>
            </a:extLst>
          </p:cNvPr>
          <p:cNvSpPr>
            <a:spLocks noGrp="1"/>
          </p:cNvSpPr>
          <p:nvPr>
            <p:ph type="title"/>
          </p:nvPr>
        </p:nvSpPr>
        <p:spPr>
          <a:xfrm>
            <a:off x="838200" y="136525"/>
            <a:ext cx="10515600" cy="715731"/>
          </a:xfrm>
        </p:spPr>
        <p:txBody>
          <a:bodyPr>
            <a:normAutofit/>
          </a:bodyPr>
          <a:lstStyle/>
          <a:p>
            <a:r>
              <a:rPr lang="en-US" b="1" dirty="0"/>
              <a:t>Types of Image Segmentation </a:t>
            </a:r>
            <a:endParaRPr lang="en-CA" dirty="0"/>
          </a:p>
        </p:txBody>
      </p:sp>
      <p:sp>
        <p:nvSpPr>
          <p:cNvPr id="3" name="Slide Number Placeholder 2">
            <a:extLst>
              <a:ext uri="{FF2B5EF4-FFF2-40B4-BE49-F238E27FC236}">
                <a16:creationId xmlns:a16="http://schemas.microsoft.com/office/drawing/2014/main" id="{DE06D835-2674-9218-D1F0-F2A18F99EC4E}"/>
              </a:ext>
            </a:extLst>
          </p:cNvPr>
          <p:cNvSpPr>
            <a:spLocks noGrp="1"/>
          </p:cNvSpPr>
          <p:nvPr>
            <p:ph type="sldNum" sz="quarter" idx="12"/>
          </p:nvPr>
        </p:nvSpPr>
        <p:spPr/>
        <p:txBody>
          <a:bodyPr/>
          <a:lstStyle/>
          <a:p>
            <a:fld id="{B20BAE8A-BB5C-499D-956E-1AE79ABD6EE1}" type="slidenum">
              <a:rPr lang="en-CA" smtClean="0"/>
              <a:t>25</a:t>
            </a:fld>
            <a:endParaRPr lang="en-CA"/>
          </a:p>
        </p:txBody>
      </p:sp>
      <p:sp>
        <p:nvSpPr>
          <p:cNvPr id="5" name="TextBox 4">
            <a:extLst>
              <a:ext uri="{FF2B5EF4-FFF2-40B4-BE49-F238E27FC236}">
                <a16:creationId xmlns:a16="http://schemas.microsoft.com/office/drawing/2014/main" id="{073E116B-705E-DD4C-86CF-BA4C0A3434F7}"/>
              </a:ext>
            </a:extLst>
          </p:cNvPr>
          <p:cNvSpPr txBox="1"/>
          <p:nvPr/>
        </p:nvSpPr>
        <p:spPr>
          <a:xfrm>
            <a:off x="996519" y="852256"/>
            <a:ext cx="10748638" cy="1200329"/>
          </a:xfrm>
          <a:prstGeom prst="rect">
            <a:avLst/>
          </a:prstGeom>
          <a:noFill/>
        </p:spPr>
        <p:txBody>
          <a:bodyPr wrap="square">
            <a:spAutoFit/>
          </a:bodyPr>
          <a:lstStyle/>
          <a:p>
            <a:r>
              <a:rPr lang="en-CA" b="1" dirty="0"/>
              <a:t>Region-based Segmentation</a:t>
            </a:r>
          </a:p>
          <a:p>
            <a:endParaRPr lang="en-CA" b="1" dirty="0"/>
          </a:p>
          <a:p>
            <a:r>
              <a:rPr lang="en-CA" dirty="0"/>
              <a:t>Region-based segmentation techniques divide an image into meaningful regions by considering both local and global information. Watershed and Graph Cuts are popular algorithms used for region-based segmentation.</a:t>
            </a:r>
          </a:p>
        </p:txBody>
      </p:sp>
      <p:pic>
        <p:nvPicPr>
          <p:cNvPr id="7" name="Picture 6">
            <a:extLst>
              <a:ext uri="{FF2B5EF4-FFF2-40B4-BE49-F238E27FC236}">
                <a16:creationId xmlns:a16="http://schemas.microsoft.com/office/drawing/2014/main" id="{80946B3E-D8A6-AE10-D80C-CF49FBB28F78}"/>
              </a:ext>
            </a:extLst>
          </p:cNvPr>
          <p:cNvPicPr>
            <a:picLocks noChangeAspect="1"/>
          </p:cNvPicPr>
          <p:nvPr/>
        </p:nvPicPr>
        <p:blipFill>
          <a:blip r:embed="rId2"/>
          <a:stretch>
            <a:fillRect/>
          </a:stretch>
        </p:blipFill>
        <p:spPr>
          <a:xfrm>
            <a:off x="996519" y="2094374"/>
            <a:ext cx="2705478" cy="1819529"/>
          </a:xfrm>
          <a:prstGeom prst="rect">
            <a:avLst/>
          </a:prstGeom>
        </p:spPr>
      </p:pic>
      <p:sp>
        <p:nvSpPr>
          <p:cNvPr id="9" name="TextBox 8">
            <a:extLst>
              <a:ext uri="{FF2B5EF4-FFF2-40B4-BE49-F238E27FC236}">
                <a16:creationId xmlns:a16="http://schemas.microsoft.com/office/drawing/2014/main" id="{FBB95435-83CF-1981-C269-E23FD3B98458}"/>
              </a:ext>
            </a:extLst>
          </p:cNvPr>
          <p:cNvSpPr txBox="1"/>
          <p:nvPr/>
        </p:nvSpPr>
        <p:spPr>
          <a:xfrm>
            <a:off x="945472" y="3955692"/>
            <a:ext cx="10357281" cy="1754326"/>
          </a:xfrm>
          <a:prstGeom prst="rect">
            <a:avLst/>
          </a:prstGeom>
          <a:noFill/>
        </p:spPr>
        <p:txBody>
          <a:bodyPr wrap="square">
            <a:spAutoFit/>
          </a:bodyPr>
          <a:lstStyle/>
          <a:p>
            <a:endParaRPr lang="en-CA" dirty="0"/>
          </a:p>
          <a:p>
            <a:r>
              <a:rPr lang="en-CA" dirty="0"/>
              <a:t>Region-based segmentation is useful for segmenting objects with irregular shapes and dealing with occlusions. However, it can suffer from over-segmentation, resulting in excessive regions. Post-processing techniques, such as merging or filtering, are often applied to refine the segmentation results. Region-based segmentation finds applications in medical imaging (e.g., tumor segmentation) and scene understanding tasks (e.g., object recognition, image-based modeling).</a:t>
            </a:r>
          </a:p>
        </p:txBody>
      </p:sp>
    </p:spTree>
    <p:extLst>
      <p:ext uri="{BB962C8B-B14F-4D97-AF65-F5344CB8AC3E}">
        <p14:creationId xmlns:p14="http://schemas.microsoft.com/office/powerpoint/2010/main" val="2744028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4343A-75C1-B98F-ED21-F4B8784F9A66}"/>
              </a:ext>
            </a:extLst>
          </p:cNvPr>
          <p:cNvSpPr>
            <a:spLocks noGrp="1"/>
          </p:cNvSpPr>
          <p:nvPr>
            <p:ph type="title"/>
          </p:nvPr>
        </p:nvSpPr>
        <p:spPr>
          <a:xfrm>
            <a:off x="838200" y="136525"/>
            <a:ext cx="10515600" cy="715731"/>
          </a:xfrm>
        </p:spPr>
        <p:txBody>
          <a:bodyPr>
            <a:normAutofit/>
          </a:bodyPr>
          <a:lstStyle/>
          <a:p>
            <a:r>
              <a:rPr lang="en-US" b="1" dirty="0"/>
              <a:t>Types of Image Segmentation </a:t>
            </a:r>
            <a:endParaRPr lang="en-CA" dirty="0"/>
          </a:p>
        </p:txBody>
      </p:sp>
      <p:sp>
        <p:nvSpPr>
          <p:cNvPr id="3" name="Slide Number Placeholder 2">
            <a:extLst>
              <a:ext uri="{FF2B5EF4-FFF2-40B4-BE49-F238E27FC236}">
                <a16:creationId xmlns:a16="http://schemas.microsoft.com/office/drawing/2014/main" id="{DE06D835-2674-9218-D1F0-F2A18F99EC4E}"/>
              </a:ext>
            </a:extLst>
          </p:cNvPr>
          <p:cNvSpPr>
            <a:spLocks noGrp="1"/>
          </p:cNvSpPr>
          <p:nvPr>
            <p:ph type="sldNum" sz="quarter" idx="12"/>
          </p:nvPr>
        </p:nvSpPr>
        <p:spPr/>
        <p:txBody>
          <a:bodyPr/>
          <a:lstStyle/>
          <a:p>
            <a:fld id="{B20BAE8A-BB5C-499D-956E-1AE79ABD6EE1}" type="slidenum">
              <a:rPr lang="en-CA" smtClean="0"/>
              <a:t>26</a:t>
            </a:fld>
            <a:endParaRPr lang="en-CA"/>
          </a:p>
        </p:txBody>
      </p:sp>
      <p:sp>
        <p:nvSpPr>
          <p:cNvPr id="5" name="TextBox 4">
            <a:extLst>
              <a:ext uri="{FF2B5EF4-FFF2-40B4-BE49-F238E27FC236}">
                <a16:creationId xmlns:a16="http://schemas.microsoft.com/office/drawing/2014/main" id="{8785C931-0D1A-55A4-7B6A-898490D98A19}"/>
              </a:ext>
            </a:extLst>
          </p:cNvPr>
          <p:cNvSpPr txBox="1"/>
          <p:nvPr/>
        </p:nvSpPr>
        <p:spPr>
          <a:xfrm>
            <a:off x="1014273" y="852256"/>
            <a:ext cx="6094520" cy="369332"/>
          </a:xfrm>
          <a:prstGeom prst="rect">
            <a:avLst/>
          </a:prstGeom>
          <a:noFill/>
        </p:spPr>
        <p:txBody>
          <a:bodyPr wrap="square">
            <a:spAutoFit/>
          </a:bodyPr>
          <a:lstStyle/>
          <a:p>
            <a:r>
              <a:rPr lang="en-CA" b="1" dirty="0"/>
              <a:t>Semantic Segmentation and Instance Segmentation</a:t>
            </a:r>
          </a:p>
        </p:txBody>
      </p:sp>
      <p:pic>
        <p:nvPicPr>
          <p:cNvPr id="7" name="Picture 6">
            <a:extLst>
              <a:ext uri="{FF2B5EF4-FFF2-40B4-BE49-F238E27FC236}">
                <a16:creationId xmlns:a16="http://schemas.microsoft.com/office/drawing/2014/main" id="{1B8B705D-4AFC-9DDC-3AAA-F9A5928990AC}"/>
              </a:ext>
            </a:extLst>
          </p:cNvPr>
          <p:cNvPicPr>
            <a:picLocks noChangeAspect="1"/>
          </p:cNvPicPr>
          <p:nvPr/>
        </p:nvPicPr>
        <p:blipFill>
          <a:blip r:embed="rId2"/>
          <a:stretch>
            <a:fillRect/>
          </a:stretch>
        </p:blipFill>
        <p:spPr>
          <a:xfrm>
            <a:off x="1073457" y="1440458"/>
            <a:ext cx="3667637" cy="1171739"/>
          </a:xfrm>
          <a:prstGeom prst="rect">
            <a:avLst/>
          </a:prstGeom>
        </p:spPr>
      </p:pic>
      <p:sp>
        <p:nvSpPr>
          <p:cNvPr id="9" name="TextBox 8">
            <a:extLst>
              <a:ext uri="{FF2B5EF4-FFF2-40B4-BE49-F238E27FC236}">
                <a16:creationId xmlns:a16="http://schemas.microsoft.com/office/drawing/2014/main" id="{D0F4E448-8C1B-0E70-6FD2-49441C255F31}"/>
              </a:ext>
            </a:extLst>
          </p:cNvPr>
          <p:cNvSpPr txBox="1"/>
          <p:nvPr/>
        </p:nvSpPr>
        <p:spPr>
          <a:xfrm>
            <a:off x="4849427" y="1440458"/>
            <a:ext cx="6094520" cy="2031325"/>
          </a:xfrm>
          <a:prstGeom prst="rect">
            <a:avLst/>
          </a:prstGeom>
          <a:noFill/>
        </p:spPr>
        <p:txBody>
          <a:bodyPr wrap="square">
            <a:spAutoFit/>
          </a:bodyPr>
          <a:lstStyle/>
          <a:p>
            <a:pPr algn="just"/>
            <a:r>
              <a:rPr lang="en-CA" i="1" dirty="0"/>
              <a:t>Semantic segmentation </a:t>
            </a:r>
            <a:r>
              <a:rPr lang="en-CA" dirty="0"/>
              <a:t>aims to assign semantic labels to each pixel in an image, providing a detailed understanding of the scene. It differs from other segmentation techniques by focusing on object-level labeling rather than individual regions. Deep learning-based approaches, particularly Convolutional Networks (CNNs), have achieved significant advancements in semantic segmentation.</a:t>
            </a:r>
          </a:p>
        </p:txBody>
      </p:sp>
      <p:sp>
        <p:nvSpPr>
          <p:cNvPr id="11" name="TextBox 10">
            <a:extLst>
              <a:ext uri="{FF2B5EF4-FFF2-40B4-BE49-F238E27FC236}">
                <a16:creationId xmlns:a16="http://schemas.microsoft.com/office/drawing/2014/main" id="{63B88EA2-67EA-539D-E42C-949F1FF8ED86}"/>
              </a:ext>
            </a:extLst>
          </p:cNvPr>
          <p:cNvSpPr txBox="1"/>
          <p:nvPr/>
        </p:nvSpPr>
        <p:spPr>
          <a:xfrm>
            <a:off x="1014273" y="3541230"/>
            <a:ext cx="6094520" cy="2585323"/>
          </a:xfrm>
          <a:prstGeom prst="rect">
            <a:avLst/>
          </a:prstGeom>
          <a:noFill/>
        </p:spPr>
        <p:txBody>
          <a:bodyPr wrap="square">
            <a:spAutoFit/>
          </a:bodyPr>
          <a:lstStyle/>
          <a:p>
            <a:pPr algn="just"/>
            <a:r>
              <a:rPr lang="en-CA" i="1" dirty="0"/>
              <a:t>Instance Segmentation</a:t>
            </a:r>
          </a:p>
          <a:p>
            <a:pPr algn="just"/>
            <a:r>
              <a:rPr lang="en-CA" dirty="0"/>
              <a:t>Instance segmentation goes beyond semantic segmentation by not only labeling each pixel with object categories but also differentiating individual instances of objects within the same category. Techniques such as Mask R-CNN combine object detection with segmentation to achieve instance-level segmentation. Object detection algorithms identify object bounding boxes, and then, segmentation networks generate pixel-wise masks for each detected object.</a:t>
            </a:r>
          </a:p>
        </p:txBody>
      </p:sp>
    </p:spTree>
    <p:extLst>
      <p:ext uri="{BB962C8B-B14F-4D97-AF65-F5344CB8AC3E}">
        <p14:creationId xmlns:p14="http://schemas.microsoft.com/office/powerpoint/2010/main" val="2705721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4343A-75C1-B98F-ED21-F4B8784F9A66}"/>
              </a:ext>
            </a:extLst>
          </p:cNvPr>
          <p:cNvSpPr>
            <a:spLocks noGrp="1"/>
          </p:cNvSpPr>
          <p:nvPr>
            <p:ph type="title"/>
          </p:nvPr>
        </p:nvSpPr>
        <p:spPr>
          <a:xfrm>
            <a:off x="838200" y="136525"/>
            <a:ext cx="10515600" cy="715731"/>
          </a:xfrm>
        </p:spPr>
        <p:txBody>
          <a:bodyPr>
            <a:normAutofit/>
          </a:bodyPr>
          <a:lstStyle/>
          <a:p>
            <a:r>
              <a:rPr lang="en-US" b="1" dirty="0"/>
              <a:t>Types of Image Segmentation </a:t>
            </a:r>
            <a:endParaRPr lang="en-CA" dirty="0"/>
          </a:p>
        </p:txBody>
      </p:sp>
      <p:sp>
        <p:nvSpPr>
          <p:cNvPr id="3" name="Slide Number Placeholder 2">
            <a:extLst>
              <a:ext uri="{FF2B5EF4-FFF2-40B4-BE49-F238E27FC236}">
                <a16:creationId xmlns:a16="http://schemas.microsoft.com/office/drawing/2014/main" id="{DE06D835-2674-9218-D1F0-F2A18F99EC4E}"/>
              </a:ext>
            </a:extLst>
          </p:cNvPr>
          <p:cNvSpPr>
            <a:spLocks noGrp="1"/>
          </p:cNvSpPr>
          <p:nvPr>
            <p:ph type="sldNum" sz="quarter" idx="12"/>
          </p:nvPr>
        </p:nvSpPr>
        <p:spPr/>
        <p:txBody>
          <a:bodyPr/>
          <a:lstStyle/>
          <a:p>
            <a:fld id="{B20BAE8A-BB5C-499D-956E-1AE79ABD6EE1}" type="slidenum">
              <a:rPr lang="en-CA" smtClean="0"/>
              <a:t>27</a:t>
            </a:fld>
            <a:endParaRPr lang="en-CA"/>
          </a:p>
        </p:txBody>
      </p:sp>
      <p:sp>
        <p:nvSpPr>
          <p:cNvPr id="5" name="TextBox 4">
            <a:extLst>
              <a:ext uri="{FF2B5EF4-FFF2-40B4-BE49-F238E27FC236}">
                <a16:creationId xmlns:a16="http://schemas.microsoft.com/office/drawing/2014/main" id="{5B55BDEC-688A-7038-3E47-28FD7B158A96}"/>
              </a:ext>
            </a:extLst>
          </p:cNvPr>
          <p:cNvSpPr txBox="1"/>
          <p:nvPr/>
        </p:nvSpPr>
        <p:spPr>
          <a:xfrm>
            <a:off x="838200" y="852256"/>
            <a:ext cx="6094520" cy="369332"/>
          </a:xfrm>
          <a:prstGeom prst="rect">
            <a:avLst/>
          </a:prstGeom>
          <a:noFill/>
        </p:spPr>
        <p:txBody>
          <a:bodyPr wrap="square">
            <a:spAutoFit/>
          </a:bodyPr>
          <a:lstStyle/>
          <a:p>
            <a:r>
              <a:rPr lang="en-CA" b="1" dirty="0"/>
              <a:t>Image Segmentation Using Color Spaces</a:t>
            </a:r>
          </a:p>
        </p:txBody>
      </p:sp>
      <p:sp>
        <p:nvSpPr>
          <p:cNvPr id="7" name="TextBox 6">
            <a:extLst>
              <a:ext uri="{FF2B5EF4-FFF2-40B4-BE49-F238E27FC236}">
                <a16:creationId xmlns:a16="http://schemas.microsoft.com/office/drawing/2014/main" id="{4B89A677-0C59-7BF9-E982-71ADA723F5E6}"/>
              </a:ext>
            </a:extLst>
          </p:cNvPr>
          <p:cNvSpPr txBox="1"/>
          <p:nvPr/>
        </p:nvSpPr>
        <p:spPr>
          <a:xfrm>
            <a:off x="598501" y="1290988"/>
            <a:ext cx="10205621" cy="646331"/>
          </a:xfrm>
          <a:prstGeom prst="rect">
            <a:avLst/>
          </a:prstGeom>
          <a:noFill/>
        </p:spPr>
        <p:txBody>
          <a:bodyPr wrap="square">
            <a:spAutoFit/>
          </a:bodyPr>
          <a:lstStyle/>
          <a:p>
            <a:pPr marL="285750" indent="-285750">
              <a:buFont typeface="Arial" panose="020B0604020202020204" pitchFamily="34" charset="0"/>
              <a:buChar char="•"/>
            </a:pPr>
            <a:r>
              <a:rPr lang="en-CA" dirty="0"/>
              <a:t>The goal is we have a bunch of colors in our image and we would like to segment pixels based on the specific color.</a:t>
            </a:r>
          </a:p>
        </p:txBody>
      </p:sp>
      <p:pic>
        <p:nvPicPr>
          <p:cNvPr id="9" name="Picture 8">
            <a:extLst>
              <a:ext uri="{FF2B5EF4-FFF2-40B4-BE49-F238E27FC236}">
                <a16:creationId xmlns:a16="http://schemas.microsoft.com/office/drawing/2014/main" id="{30B205AB-B84A-9E7F-674B-5EE56AA71016}"/>
              </a:ext>
            </a:extLst>
          </p:cNvPr>
          <p:cNvPicPr>
            <a:picLocks noChangeAspect="1"/>
          </p:cNvPicPr>
          <p:nvPr/>
        </p:nvPicPr>
        <p:blipFill>
          <a:blip r:embed="rId2"/>
          <a:stretch>
            <a:fillRect/>
          </a:stretch>
        </p:blipFill>
        <p:spPr>
          <a:xfrm>
            <a:off x="941033" y="2035571"/>
            <a:ext cx="3045041" cy="2306850"/>
          </a:xfrm>
          <a:prstGeom prst="rect">
            <a:avLst/>
          </a:prstGeom>
        </p:spPr>
      </p:pic>
      <p:sp>
        <p:nvSpPr>
          <p:cNvPr id="11" name="TextBox 10">
            <a:extLst>
              <a:ext uri="{FF2B5EF4-FFF2-40B4-BE49-F238E27FC236}">
                <a16:creationId xmlns:a16="http://schemas.microsoft.com/office/drawing/2014/main" id="{6306E48C-B948-1B4C-354F-968902F6DCA8}"/>
              </a:ext>
            </a:extLst>
          </p:cNvPr>
          <p:cNvSpPr txBox="1"/>
          <p:nvPr/>
        </p:nvSpPr>
        <p:spPr>
          <a:xfrm>
            <a:off x="3986074" y="2229165"/>
            <a:ext cx="6094520" cy="646331"/>
          </a:xfrm>
          <a:prstGeom prst="rect">
            <a:avLst/>
          </a:prstGeom>
          <a:noFill/>
        </p:spPr>
        <p:txBody>
          <a:bodyPr wrap="square">
            <a:spAutoFit/>
          </a:bodyPr>
          <a:lstStyle/>
          <a:p>
            <a:r>
              <a:rPr lang="en-CA" dirty="0"/>
              <a:t>Our goal here is to segment each bean bag through the HSV color space.</a:t>
            </a:r>
          </a:p>
        </p:txBody>
      </p:sp>
      <p:pic>
        <p:nvPicPr>
          <p:cNvPr id="13" name="Picture 12">
            <a:extLst>
              <a:ext uri="{FF2B5EF4-FFF2-40B4-BE49-F238E27FC236}">
                <a16:creationId xmlns:a16="http://schemas.microsoft.com/office/drawing/2014/main" id="{1B7BF325-5915-E5DC-BAA4-9E8220BEE9FD}"/>
              </a:ext>
            </a:extLst>
          </p:cNvPr>
          <p:cNvPicPr>
            <a:picLocks noChangeAspect="1"/>
          </p:cNvPicPr>
          <p:nvPr/>
        </p:nvPicPr>
        <p:blipFill>
          <a:blip r:embed="rId3"/>
          <a:stretch>
            <a:fillRect/>
          </a:stretch>
        </p:blipFill>
        <p:spPr>
          <a:xfrm>
            <a:off x="4643235" y="3167342"/>
            <a:ext cx="2905530" cy="2448267"/>
          </a:xfrm>
          <a:prstGeom prst="rect">
            <a:avLst/>
          </a:prstGeom>
        </p:spPr>
      </p:pic>
      <p:pic>
        <p:nvPicPr>
          <p:cNvPr id="15" name="Picture 14">
            <a:extLst>
              <a:ext uri="{FF2B5EF4-FFF2-40B4-BE49-F238E27FC236}">
                <a16:creationId xmlns:a16="http://schemas.microsoft.com/office/drawing/2014/main" id="{48138B39-9D74-F46D-C502-7A7BB3889989}"/>
              </a:ext>
            </a:extLst>
          </p:cNvPr>
          <p:cNvPicPr>
            <a:picLocks noChangeAspect="1"/>
          </p:cNvPicPr>
          <p:nvPr/>
        </p:nvPicPr>
        <p:blipFill>
          <a:blip r:embed="rId4"/>
          <a:stretch>
            <a:fillRect/>
          </a:stretch>
        </p:blipFill>
        <p:spPr>
          <a:xfrm>
            <a:off x="7548765" y="3167342"/>
            <a:ext cx="2846256" cy="2379409"/>
          </a:xfrm>
          <a:prstGeom prst="rect">
            <a:avLst/>
          </a:prstGeom>
        </p:spPr>
      </p:pic>
    </p:spTree>
    <p:extLst>
      <p:ext uri="{BB962C8B-B14F-4D97-AF65-F5344CB8AC3E}">
        <p14:creationId xmlns:p14="http://schemas.microsoft.com/office/powerpoint/2010/main" val="39096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4343A-75C1-B98F-ED21-F4B8784F9A66}"/>
              </a:ext>
            </a:extLst>
          </p:cNvPr>
          <p:cNvSpPr>
            <a:spLocks noGrp="1"/>
          </p:cNvSpPr>
          <p:nvPr>
            <p:ph type="title"/>
          </p:nvPr>
        </p:nvSpPr>
        <p:spPr>
          <a:xfrm>
            <a:off x="838200" y="136525"/>
            <a:ext cx="10515600" cy="715731"/>
          </a:xfrm>
        </p:spPr>
        <p:txBody>
          <a:bodyPr>
            <a:normAutofit/>
          </a:bodyPr>
          <a:lstStyle/>
          <a:p>
            <a:r>
              <a:rPr lang="en-US" b="1" dirty="0"/>
              <a:t>HSV Color Space</a:t>
            </a:r>
            <a:endParaRPr lang="en-CA" dirty="0"/>
          </a:p>
        </p:txBody>
      </p:sp>
      <p:sp>
        <p:nvSpPr>
          <p:cNvPr id="3" name="Slide Number Placeholder 2">
            <a:extLst>
              <a:ext uri="{FF2B5EF4-FFF2-40B4-BE49-F238E27FC236}">
                <a16:creationId xmlns:a16="http://schemas.microsoft.com/office/drawing/2014/main" id="{DE06D835-2674-9218-D1F0-F2A18F99EC4E}"/>
              </a:ext>
            </a:extLst>
          </p:cNvPr>
          <p:cNvSpPr>
            <a:spLocks noGrp="1"/>
          </p:cNvSpPr>
          <p:nvPr>
            <p:ph type="sldNum" sz="quarter" idx="12"/>
          </p:nvPr>
        </p:nvSpPr>
        <p:spPr/>
        <p:txBody>
          <a:bodyPr/>
          <a:lstStyle/>
          <a:p>
            <a:fld id="{B20BAE8A-BB5C-499D-956E-1AE79ABD6EE1}" type="slidenum">
              <a:rPr lang="en-CA" smtClean="0"/>
              <a:t>28</a:t>
            </a:fld>
            <a:endParaRPr lang="en-CA"/>
          </a:p>
        </p:txBody>
      </p:sp>
      <p:sp>
        <p:nvSpPr>
          <p:cNvPr id="5" name="TextBox 4">
            <a:extLst>
              <a:ext uri="{FF2B5EF4-FFF2-40B4-BE49-F238E27FC236}">
                <a16:creationId xmlns:a16="http://schemas.microsoft.com/office/drawing/2014/main" id="{A7606E60-43BB-D488-EA22-6EE5D68CF48F}"/>
              </a:ext>
            </a:extLst>
          </p:cNvPr>
          <p:cNvSpPr txBox="1"/>
          <p:nvPr/>
        </p:nvSpPr>
        <p:spPr>
          <a:xfrm>
            <a:off x="838200" y="852256"/>
            <a:ext cx="10019190" cy="646331"/>
          </a:xfrm>
          <a:prstGeom prst="rect">
            <a:avLst/>
          </a:prstGeom>
          <a:noFill/>
        </p:spPr>
        <p:txBody>
          <a:bodyPr wrap="square">
            <a:spAutoFit/>
          </a:bodyPr>
          <a:lstStyle/>
          <a:p>
            <a:r>
              <a:rPr lang="en-CA" dirty="0">
                <a:hlinkClick r:id="rId2"/>
              </a:rPr>
              <a:t>https://stackoverflow.com/questions/10948589/choosing-the-correct-upper-and-lower-hsv-boundaries-for-color-detection-withcv/48367205#48367205</a:t>
            </a:r>
            <a:r>
              <a:rPr lang="en-CA" dirty="0"/>
              <a:t> </a:t>
            </a:r>
          </a:p>
        </p:txBody>
      </p:sp>
      <p:pic>
        <p:nvPicPr>
          <p:cNvPr id="7" name="Picture 6">
            <a:extLst>
              <a:ext uri="{FF2B5EF4-FFF2-40B4-BE49-F238E27FC236}">
                <a16:creationId xmlns:a16="http://schemas.microsoft.com/office/drawing/2014/main" id="{BFD51A98-E67E-37E4-626C-126CA2EFB83D}"/>
              </a:ext>
            </a:extLst>
          </p:cNvPr>
          <p:cNvPicPr>
            <a:picLocks noChangeAspect="1"/>
          </p:cNvPicPr>
          <p:nvPr/>
        </p:nvPicPr>
        <p:blipFill>
          <a:blip r:embed="rId3"/>
          <a:stretch>
            <a:fillRect/>
          </a:stretch>
        </p:blipFill>
        <p:spPr>
          <a:xfrm>
            <a:off x="957908" y="1650909"/>
            <a:ext cx="2676899" cy="857370"/>
          </a:xfrm>
          <a:prstGeom prst="rect">
            <a:avLst/>
          </a:prstGeom>
        </p:spPr>
      </p:pic>
      <p:pic>
        <p:nvPicPr>
          <p:cNvPr id="9" name="Picture 8">
            <a:extLst>
              <a:ext uri="{FF2B5EF4-FFF2-40B4-BE49-F238E27FC236}">
                <a16:creationId xmlns:a16="http://schemas.microsoft.com/office/drawing/2014/main" id="{CF70B8BC-CECC-503A-813B-2861668EA6FA}"/>
              </a:ext>
            </a:extLst>
          </p:cNvPr>
          <p:cNvPicPr>
            <a:picLocks noChangeAspect="1"/>
          </p:cNvPicPr>
          <p:nvPr/>
        </p:nvPicPr>
        <p:blipFill>
          <a:blip r:embed="rId4"/>
          <a:stretch>
            <a:fillRect/>
          </a:stretch>
        </p:blipFill>
        <p:spPr>
          <a:xfrm>
            <a:off x="957908" y="2660601"/>
            <a:ext cx="10764752" cy="2305372"/>
          </a:xfrm>
          <a:prstGeom prst="rect">
            <a:avLst/>
          </a:prstGeom>
        </p:spPr>
      </p:pic>
    </p:spTree>
    <p:extLst>
      <p:ext uri="{BB962C8B-B14F-4D97-AF65-F5344CB8AC3E}">
        <p14:creationId xmlns:p14="http://schemas.microsoft.com/office/powerpoint/2010/main" val="2164339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19661-2AB8-C54E-EF29-21D8E67D5EF8}"/>
              </a:ext>
            </a:extLst>
          </p:cNvPr>
          <p:cNvSpPr>
            <a:spLocks noGrp="1"/>
          </p:cNvSpPr>
          <p:nvPr>
            <p:ph type="title"/>
          </p:nvPr>
        </p:nvSpPr>
        <p:spPr>
          <a:xfrm>
            <a:off x="838200" y="230250"/>
            <a:ext cx="10515600" cy="460498"/>
          </a:xfrm>
        </p:spPr>
        <p:txBody>
          <a:bodyPr>
            <a:normAutofit fontScale="90000"/>
          </a:bodyPr>
          <a:lstStyle/>
          <a:p>
            <a:r>
              <a:rPr lang="en-US" b="1" dirty="0"/>
              <a:t>HSV Color Space</a:t>
            </a:r>
            <a:endParaRPr lang="en-CA" dirty="0"/>
          </a:p>
        </p:txBody>
      </p:sp>
      <p:sp>
        <p:nvSpPr>
          <p:cNvPr id="3" name="Slide Number Placeholder 2">
            <a:extLst>
              <a:ext uri="{FF2B5EF4-FFF2-40B4-BE49-F238E27FC236}">
                <a16:creationId xmlns:a16="http://schemas.microsoft.com/office/drawing/2014/main" id="{F2EA9864-A012-B4B4-B246-D91E6F8A6FCE}"/>
              </a:ext>
            </a:extLst>
          </p:cNvPr>
          <p:cNvSpPr>
            <a:spLocks noGrp="1"/>
          </p:cNvSpPr>
          <p:nvPr>
            <p:ph type="sldNum" sz="quarter" idx="12"/>
          </p:nvPr>
        </p:nvSpPr>
        <p:spPr/>
        <p:txBody>
          <a:bodyPr/>
          <a:lstStyle/>
          <a:p>
            <a:fld id="{B20BAE8A-BB5C-499D-956E-1AE79ABD6EE1}" type="slidenum">
              <a:rPr lang="en-CA" smtClean="0"/>
              <a:t>29</a:t>
            </a:fld>
            <a:endParaRPr lang="en-CA"/>
          </a:p>
        </p:txBody>
      </p:sp>
      <p:pic>
        <p:nvPicPr>
          <p:cNvPr id="4" name="Picture 3">
            <a:extLst>
              <a:ext uri="{FF2B5EF4-FFF2-40B4-BE49-F238E27FC236}">
                <a16:creationId xmlns:a16="http://schemas.microsoft.com/office/drawing/2014/main" id="{87CD4753-6956-B5A1-6AF4-5D5D23677F01}"/>
              </a:ext>
            </a:extLst>
          </p:cNvPr>
          <p:cNvPicPr>
            <a:picLocks noChangeAspect="1"/>
          </p:cNvPicPr>
          <p:nvPr/>
        </p:nvPicPr>
        <p:blipFill>
          <a:blip r:embed="rId2"/>
          <a:stretch>
            <a:fillRect/>
          </a:stretch>
        </p:blipFill>
        <p:spPr>
          <a:xfrm>
            <a:off x="949912" y="690748"/>
            <a:ext cx="3045041" cy="2306850"/>
          </a:xfrm>
          <a:prstGeom prst="rect">
            <a:avLst/>
          </a:prstGeom>
        </p:spPr>
      </p:pic>
      <p:pic>
        <p:nvPicPr>
          <p:cNvPr id="6" name="Picture 5">
            <a:extLst>
              <a:ext uri="{FF2B5EF4-FFF2-40B4-BE49-F238E27FC236}">
                <a16:creationId xmlns:a16="http://schemas.microsoft.com/office/drawing/2014/main" id="{BDF70D50-31AD-F5A9-37EE-B218465EBA70}"/>
              </a:ext>
            </a:extLst>
          </p:cNvPr>
          <p:cNvPicPr>
            <a:picLocks noChangeAspect="1"/>
          </p:cNvPicPr>
          <p:nvPr/>
        </p:nvPicPr>
        <p:blipFill>
          <a:blip r:embed="rId3"/>
          <a:stretch>
            <a:fillRect/>
          </a:stretch>
        </p:blipFill>
        <p:spPr>
          <a:xfrm>
            <a:off x="4323481" y="663647"/>
            <a:ext cx="6506483" cy="4667901"/>
          </a:xfrm>
          <a:prstGeom prst="rect">
            <a:avLst/>
          </a:prstGeom>
        </p:spPr>
      </p:pic>
    </p:spTree>
    <p:extLst>
      <p:ext uri="{BB962C8B-B14F-4D97-AF65-F5344CB8AC3E}">
        <p14:creationId xmlns:p14="http://schemas.microsoft.com/office/powerpoint/2010/main" val="3865767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ED097-892B-0699-58CE-94CA5DD8543D}"/>
              </a:ext>
            </a:extLst>
          </p:cNvPr>
          <p:cNvSpPr>
            <a:spLocks noGrp="1"/>
          </p:cNvSpPr>
          <p:nvPr>
            <p:ph type="title"/>
          </p:nvPr>
        </p:nvSpPr>
        <p:spPr/>
        <p:txBody>
          <a:bodyPr/>
          <a:lstStyle/>
          <a:p>
            <a:r>
              <a:rPr lang="en-US" b="1" dirty="0"/>
              <a:t>Agenda</a:t>
            </a:r>
            <a:endParaRPr lang="en-CA" b="1" dirty="0"/>
          </a:p>
        </p:txBody>
      </p:sp>
      <p:sp>
        <p:nvSpPr>
          <p:cNvPr id="3" name="Content Placeholder 2">
            <a:extLst>
              <a:ext uri="{FF2B5EF4-FFF2-40B4-BE49-F238E27FC236}">
                <a16:creationId xmlns:a16="http://schemas.microsoft.com/office/drawing/2014/main" id="{2D895724-C152-D2B4-8D90-4FC374A3184E}"/>
              </a:ext>
            </a:extLst>
          </p:cNvPr>
          <p:cNvSpPr>
            <a:spLocks noGrp="1"/>
          </p:cNvSpPr>
          <p:nvPr>
            <p:ph idx="1"/>
          </p:nvPr>
        </p:nvSpPr>
        <p:spPr/>
        <p:txBody>
          <a:bodyPr/>
          <a:lstStyle/>
          <a:p>
            <a:r>
              <a:rPr lang="en-CA" dirty="0"/>
              <a:t>Template Matching</a:t>
            </a:r>
          </a:p>
          <a:p>
            <a:r>
              <a:rPr lang="en-CA" dirty="0"/>
              <a:t>Image Segmentation</a:t>
            </a:r>
          </a:p>
          <a:p>
            <a:r>
              <a:rPr lang="en-CA" dirty="0"/>
              <a:t>Data Augmentation </a:t>
            </a:r>
            <a:endParaRPr lang="en-US" sz="2800" dirty="0"/>
          </a:p>
        </p:txBody>
      </p:sp>
      <p:sp>
        <p:nvSpPr>
          <p:cNvPr id="4" name="Slide Number Placeholder 3">
            <a:extLst>
              <a:ext uri="{FF2B5EF4-FFF2-40B4-BE49-F238E27FC236}">
                <a16:creationId xmlns:a16="http://schemas.microsoft.com/office/drawing/2014/main" id="{F17D1F23-9C93-956F-569C-D3D1F8C0E0B0}"/>
              </a:ext>
            </a:extLst>
          </p:cNvPr>
          <p:cNvSpPr>
            <a:spLocks noGrp="1"/>
          </p:cNvSpPr>
          <p:nvPr>
            <p:ph type="sldNum" sz="quarter" idx="12"/>
          </p:nvPr>
        </p:nvSpPr>
        <p:spPr/>
        <p:txBody>
          <a:bodyPr/>
          <a:lstStyle/>
          <a:p>
            <a:fld id="{B20BAE8A-BB5C-499D-956E-1AE79ABD6EE1}" type="slidenum">
              <a:rPr lang="en-CA" smtClean="0"/>
              <a:t>3</a:t>
            </a:fld>
            <a:endParaRPr lang="en-CA"/>
          </a:p>
        </p:txBody>
      </p:sp>
    </p:spTree>
    <p:extLst>
      <p:ext uri="{BB962C8B-B14F-4D97-AF65-F5344CB8AC3E}">
        <p14:creationId xmlns:p14="http://schemas.microsoft.com/office/powerpoint/2010/main" val="41901155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19661-2AB8-C54E-EF29-21D8E67D5EF8}"/>
              </a:ext>
            </a:extLst>
          </p:cNvPr>
          <p:cNvSpPr>
            <a:spLocks noGrp="1"/>
          </p:cNvSpPr>
          <p:nvPr>
            <p:ph type="title"/>
          </p:nvPr>
        </p:nvSpPr>
        <p:spPr>
          <a:xfrm>
            <a:off x="838200" y="230250"/>
            <a:ext cx="10515600" cy="460498"/>
          </a:xfrm>
        </p:spPr>
        <p:txBody>
          <a:bodyPr>
            <a:normAutofit fontScale="90000"/>
          </a:bodyPr>
          <a:lstStyle/>
          <a:p>
            <a:r>
              <a:rPr lang="en-US" b="1" dirty="0"/>
              <a:t>HSV Color Space</a:t>
            </a:r>
            <a:endParaRPr lang="en-CA" dirty="0"/>
          </a:p>
        </p:txBody>
      </p:sp>
      <p:sp>
        <p:nvSpPr>
          <p:cNvPr id="3" name="Slide Number Placeholder 2">
            <a:extLst>
              <a:ext uri="{FF2B5EF4-FFF2-40B4-BE49-F238E27FC236}">
                <a16:creationId xmlns:a16="http://schemas.microsoft.com/office/drawing/2014/main" id="{F2EA9864-A012-B4B4-B246-D91E6F8A6FCE}"/>
              </a:ext>
            </a:extLst>
          </p:cNvPr>
          <p:cNvSpPr>
            <a:spLocks noGrp="1"/>
          </p:cNvSpPr>
          <p:nvPr>
            <p:ph type="sldNum" sz="quarter" idx="12"/>
          </p:nvPr>
        </p:nvSpPr>
        <p:spPr/>
        <p:txBody>
          <a:bodyPr/>
          <a:lstStyle/>
          <a:p>
            <a:fld id="{B20BAE8A-BB5C-499D-956E-1AE79ABD6EE1}" type="slidenum">
              <a:rPr lang="en-CA" smtClean="0"/>
              <a:t>30</a:t>
            </a:fld>
            <a:endParaRPr lang="en-CA"/>
          </a:p>
        </p:txBody>
      </p:sp>
      <p:pic>
        <p:nvPicPr>
          <p:cNvPr id="4" name="Picture 3">
            <a:extLst>
              <a:ext uri="{FF2B5EF4-FFF2-40B4-BE49-F238E27FC236}">
                <a16:creationId xmlns:a16="http://schemas.microsoft.com/office/drawing/2014/main" id="{87CD4753-6956-B5A1-6AF4-5D5D23677F01}"/>
              </a:ext>
            </a:extLst>
          </p:cNvPr>
          <p:cNvPicPr>
            <a:picLocks noChangeAspect="1"/>
          </p:cNvPicPr>
          <p:nvPr/>
        </p:nvPicPr>
        <p:blipFill>
          <a:blip r:embed="rId2"/>
          <a:stretch>
            <a:fillRect/>
          </a:stretch>
        </p:blipFill>
        <p:spPr>
          <a:xfrm>
            <a:off x="949912" y="690748"/>
            <a:ext cx="3045041" cy="2306850"/>
          </a:xfrm>
          <a:prstGeom prst="rect">
            <a:avLst/>
          </a:prstGeom>
        </p:spPr>
      </p:pic>
      <p:pic>
        <p:nvPicPr>
          <p:cNvPr id="7" name="Picture 6">
            <a:extLst>
              <a:ext uri="{FF2B5EF4-FFF2-40B4-BE49-F238E27FC236}">
                <a16:creationId xmlns:a16="http://schemas.microsoft.com/office/drawing/2014/main" id="{2214FA82-7018-68C6-74D2-33F2B7E87465}"/>
              </a:ext>
            </a:extLst>
          </p:cNvPr>
          <p:cNvPicPr>
            <a:picLocks noChangeAspect="1"/>
          </p:cNvPicPr>
          <p:nvPr/>
        </p:nvPicPr>
        <p:blipFill>
          <a:blip r:embed="rId3"/>
          <a:stretch>
            <a:fillRect/>
          </a:stretch>
        </p:blipFill>
        <p:spPr>
          <a:xfrm>
            <a:off x="4106665" y="996151"/>
            <a:ext cx="6887536" cy="5725324"/>
          </a:xfrm>
          <a:prstGeom prst="rect">
            <a:avLst/>
          </a:prstGeom>
        </p:spPr>
      </p:pic>
    </p:spTree>
    <p:extLst>
      <p:ext uri="{BB962C8B-B14F-4D97-AF65-F5344CB8AC3E}">
        <p14:creationId xmlns:p14="http://schemas.microsoft.com/office/powerpoint/2010/main" val="25935328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238AE-D800-BED7-DA5F-05A43CAB8596}"/>
              </a:ext>
            </a:extLst>
          </p:cNvPr>
          <p:cNvSpPr>
            <a:spLocks noGrp="1"/>
          </p:cNvSpPr>
          <p:nvPr>
            <p:ph type="title"/>
          </p:nvPr>
        </p:nvSpPr>
        <p:spPr>
          <a:xfrm>
            <a:off x="838200" y="365126"/>
            <a:ext cx="10515600" cy="1002036"/>
          </a:xfrm>
        </p:spPr>
        <p:txBody>
          <a:bodyPr/>
          <a:lstStyle/>
          <a:p>
            <a:r>
              <a:rPr lang="en-CA" b="1" dirty="0"/>
              <a:t>Dilation Vs Erosion</a:t>
            </a:r>
          </a:p>
        </p:txBody>
      </p:sp>
      <p:sp>
        <p:nvSpPr>
          <p:cNvPr id="3" name="Slide Number Placeholder 2">
            <a:extLst>
              <a:ext uri="{FF2B5EF4-FFF2-40B4-BE49-F238E27FC236}">
                <a16:creationId xmlns:a16="http://schemas.microsoft.com/office/drawing/2014/main" id="{42FF976D-7281-CB1E-DC08-30CF3E7EF6FA}"/>
              </a:ext>
            </a:extLst>
          </p:cNvPr>
          <p:cNvSpPr>
            <a:spLocks noGrp="1"/>
          </p:cNvSpPr>
          <p:nvPr>
            <p:ph type="sldNum" sz="quarter" idx="12"/>
          </p:nvPr>
        </p:nvSpPr>
        <p:spPr/>
        <p:txBody>
          <a:bodyPr/>
          <a:lstStyle/>
          <a:p>
            <a:fld id="{B20BAE8A-BB5C-499D-956E-1AE79ABD6EE1}" type="slidenum">
              <a:rPr lang="en-CA" smtClean="0"/>
              <a:t>31</a:t>
            </a:fld>
            <a:endParaRPr lang="en-CA"/>
          </a:p>
        </p:txBody>
      </p:sp>
      <p:sp>
        <p:nvSpPr>
          <p:cNvPr id="5" name="TextBox 4">
            <a:extLst>
              <a:ext uri="{FF2B5EF4-FFF2-40B4-BE49-F238E27FC236}">
                <a16:creationId xmlns:a16="http://schemas.microsoft.com/office/drawing/2014/main" id="{53282D4A-8476-217B-5338-99ACF04C461C}"/>
              </a:ext>
            </a:extLst>
          </p:cNvPr>
          <p:cNvSpPr txBox="1"/>
          <p:nvPr/>
        </p:nvSpPr>
        <p:spPr>
          <a:xfrm>
            <a:off x="838200" y="1367162"/>
            <a:ext cx="9797249" cy="646331"/>
          </a:xfrm>
          <a:prstGeom prst="rect">
            <a:avLst/>
          </a:prstGeom>
          <a:noFill/>
        </p:spPr>
        <p:txBody>
          <a:bodyPr wrap="square">
            <a:spAutoFit/>
          </a:bodyPr>
          <a:lstStyle/>
          <a:p>
            <a:pPr marL="285750" indent="-285750">
              <a:buFont typeface="Arial" panose="020B0604020202020204" pitchFamily="34" charset="0"/>
              <a:buChar char="•"/>
            </a:pPr>
            <a:r>
              <a:rPr lang="en-CA" dirty="0"/>
              <a:t>Morphological Operations.</a:t>
            </a:r>
          </a:p>
          <a:p>
            <a:pPr marL="285750" indent="-285750">
              <a:buFont typeface="Arial" panose="020B0604020202020204" pitchFamily="34" charset="0"/>
              <a:buChar char="•"/>
            </a:pPr>
            <a:r>
              <a:rPr lang="en-CA" dirty="0"/>
              <a:t>Morphology is a broad set of image processing operations that process images based on shapes</a:t>
            </a:r>
          </a:p>
        </p:txBody>
      </p:sp>
      <p:pic>
        <p:nvPicPr>
          <p:cNvPr id="7" name="Picture 6">
            <a:extLst>
              <a:ext uri="{FF2B5EF4-FFF2-40B4-BE49-F238E27FC236}">
                <a16:creationId xmlns:a16="http://schemas.microsoft.com/office/drawing/2014/main" id="{71A73FD0-A81D-EF63-BA0F-641D2EC5DEAC}"/>
              </a:ext>
            </a:extLst>
          </p:cNvPr>
          <p:cNvPicPr>
            <a:picLocks noChangeAspect="1"/>
          </p:cNvPicPr>
          <p:nvPr/>
        </p:nvPicPr>
        <p:blipFill>
          <a:blip r:embed="rId3"/>
          <a:stretch>
            <a:fillRect/>
          </a:stretch>
        </p:blipFill>
        <p:spPr>
          <a:xfrm>
            <a:off x="1235857" y="2369198"/>
            <a:ext cx="1162212" cy="1505160"/>
          </a:xfrm>
          <a:prstGeom prst="rect">
            <a:avLst/>
          </a:prstGeom>
        </p:spPr>
      </p:pic>
      <p:pic>
        <p:nvPicPr>
          <p:cNvPr id="9" name="Picture 8">
            <a:extLst>
              <a:ext uri="{FF2B5EF4-FFF2-40B4-BE49-F238E27FC236}">
                <a16:creationId xmlns:a16="http://schemas.microsoft.com/office/drawing/2014/main" id="{9C307761-E5AA-0128-6640-21DE1CCA2817}"/>
              </a:ext>
            </a:extLst>
          </p:cNvPr>
          <p:cNvPicPr>
            <a:picLocks noChangeAspect="1"/>
          </p:cNvPicPr>
          <p:nvPr/>
        </p:nvPicPr>
        <p:blipFill>
          <a:blip r:embed="rId4"/>
          <a:stretch>
            <a:fillRect/>
          </a:stretch>
        </p:blipFill>
        <p:spPr>
          <a:xfrm>
            <a:off x="3505945" y="2350145"/>
            <a:ext cx="1238423" cy="1524213"/>
          </a:xfrm>
          <a:prstGeom prst="rect">
            <a:avLst/>
          </a:prstGeom>
        </p:spPr>
      </p:pic>
      <p:pic>
        <p:nvPicPr>
          <p:cNvPr id="11" name="Picture 10">
            <a:extLst>
              <a:ext uri="{FF2B5EF4-FFF2-40B4-BE49-F238E27FC236}">
                <a16:creationId xmlns:a16="http://schemas.microsoft.com/office/drawing/2014/main" id="{6F8498AE-BA35-19C4-1FC7-93A1891B4325}"/>
              </a:ext>
            </a:extLst>
          </p:cNvPr>
          <p:cNvPicPr>
            <a:picLocks noChangeAspect="1"/>
          </p:cNvPicPr>
          <p:nvPr/>
        </p:nvPicPr>
        <p:blipFill>
          <a:blip r:embed="rId5"/>
          <a:stretch>
            <a:fillRect/>
          </a:stretch>
        </p:blipFill>
        <p:spPr>
          <a:xfrm>
            <a:off x="5922617" y="2369198"/>
            <a:ext cx="1181265" cy="1524213"/>
          </a:xfrm>
          <a:prstGeom prst="rect">
            <a:avLst/>
          </a:prstGeom>
        </p:spPr>
      </p:pic>
      <p:sp>
        <p:nvSpPr>
          <p:cNvPr id="13" name="TextBox 12">
            <a:extLst>
              <a:ext uri="{FF2B5EF4-FFF2-40B4-BE49-F238E27FC236}">
                <a16:creationId xmlns:a16="http://schemas.microsoft.com/office/drawing/2014/main" id="{5EE2444D-D154-B407-50A9-479947205FD3}"/>
              </a:ext>
            </a:extLst>
          </p:cNvPr>
          <p:cNvSpPr txBox="1"/>
          <p:nvPr/>
        </p:nvSpPr>
        <p:spPr>
          <a:xfrm>
            <a:off x="1235857" y="4064450"/>
            <a:ext cx="1773673" cy="369332"/>
          </a:xfrm>
          <a:prstGeom prst="rect">
            <a:avLst/>
          </a:prstGeom>
          <a:noFill/>
        </p:spPr>
        <p:txBody>
          <a:bodyPr wrap="square">
            <a:spAutoFit/>
          </a:bodyPr>
          <a:lstStyle/>
          <a:p>
            <a:r>
              <a:rPr lang="en-CA" dirty="0"/>
              <a:t>Original Image</a:t>
            </a:r>
          </a:p>
        </p:txBody>
      </p:sp>
      <p:sp>
        <p:nvSpPr>
          <p:cNvPr id="15" name="TextBox 14">
            <a:extLst>
              <a:ext uri="{FF2B5EF4-FFF2-40B4-BE49-F238E27FC236}">
                <a16:creationId xmlns:a16="http://schemas.microsoft.com/office/drawing/2014/main" id="{CE2DABC0-828E-93E4-1054-114130A02B17}"/>
              </a:ext>
            </a:extLst>
          </p:cNvPr>
          <p:cNvSpPr txBox="1"/>
          <p:nvPr/>
        </p:nvSpPr>
        <p:spPr>
          <a:xfrm>
            <a:off x="3668697" y="4083738"/>
            <a:ext cx="2013012" cy="369332"/>
          </a:xfrm>
          <a:prstGeom prst="rect">
            <a:avLst/>
          </a:prstGeom>
          <a:noFill/>
        </p:spPr>
        <p:txBody>
          <a:bodyPr wrap="square">
            <a:spAutoFit/>
          </a:bodyPr>
          <a:lstStyle/>
          <a:p>
            <a:r>
              <a:rPr lang="en-CA" dirty="0"/>
              <a:t>Dilation</a:t>
            </a:r>
          </a:p>
        </p:txBody>
      </p:sp>
      <p:sp>
        <p:nvSpPr>
          <p:cNvPr id="17" name="TextBox 16">
            <a:extLst>
              <a:ext uri="{FF2B5EF4-FFF2-40B4-BE49-F238E27FC236}">
                <a16:creationId xmlns:a16="http://schemas.microsoft.com/office/drawing/2014/main" id="{5CCC6920-D275-47FD-42FA-D91D1260EFF1}"/>
              </a:ext>
            </a:extLst>
          </p:cNvPr>
          <p:cNvSpPr txBox="1"/>
          <p:nvPr/>
        </p:nvSpPr>
        <p:spPr>
          <a:xfrm>
            <a:off x="6036076" y="4064450"/>
            <a:ext cx="2435441" cy="369332"/>
          </a:xfrm>
          <a:prstGeom prst="rect">
            <a:avLst/>
          </a:prstGeom>
          <a:noFill/>
        </p:spPr>
        <p:txBody>
          <a:bodyPr wrap="square">
            <a:spAutoFit/>
          </a:bodyPr>
          <a:lstStyle/>
          <a:p>
            <a:r>
              <a:rPr lang="en-CA" dirty="0"/>
              <a:t>Erosion</a:t>
            </a:r>
          </a:p>
        </p:txBody>
      </p:sp>
    </p:spTree>
    <p:extLst>
      <p:ext uri="{BB962C8B-B14F-4D97-AF65-F5344CB8AC3E}">
        <p14:creationId xmlns:p14="http://schemas.microsoft.com/office/powerpoint/2010/main" val="176454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E1443-07A0-AA81-4C8B-C0B5CCA5B251}"/>
              </a:ext>
            </a:extLst>
          </p:cNvPr>
          <p:cNvSpPr>
            <a:spLocks noGrp="1"/>
          </p:cNvSpPr>
          <p:nvPr>
            <p:ph type="title"/>
          </p:nvPr>
        </p:nvSpPr>
        <p:spPr>
          <a:xfrm>
            <a:off x="1024631" y="2517643"/>
            <a:ext cx="10515600" cy="1325563"/>
          </a:xfrm>
        </p:spPr>
        <p:txBody>
          <a:bodyPr/>
          <a:lstStyle/>
          <a:p>
            <a:pPr algn="ctr"/>
            <a:r>
              <a:rPr lang="en-US" b="1" dirty="0"/>
              <a:t>Image Augmentation</a:t>
            </a:r>
            <a:endParaRPr lang="en-CA" b="1" dirty="0"/>
          </a:p>
        </p:txBody>
      </p:sp>
      <p:sp>
        <p:nvSpPr>
          <p:cNvPr id="3" name="Slide Number Placeholder 2">
            <a:extLst>
              <a:ext uri="{FF2B5EF4-FFF2-40B4-BE49-F238E27FC236}">
                <a16:creationId xmlns:a16="http://schemas.microsoft.com/office/drawing/2014/main" id="{7BFFBD69-9644-1CBA-8531-6598C5F56AC4}"/>
              </a:ext>
            </a:extLst>
          </p:cNvPr>
          <p:cNvSpPr>
            <a:spLocks noGrp="1"/>
          </p:cNvSpPr>
          <p:nvPr>
            <p:ph type="sldNum" sz="quarter" idx="12"/>
          </p:nvPr>
        </p:nvSpPr>
        <p:spPr/>
        <p:txBody>
          <a:bodyPr/>
          <a:lstStyle/>
          <a:p>
            <a:fld id="{B20BAE8A-BB5C-499D-956E-1AE79ABD6EE1}" type="slidenum">
              <a:rPr lang="en-CA" smtClean="0"/>
              <a:t>32</a:t>
            </a:fld>
            <a:endParaRPr lang="en-CA"/>
          </a:p>
        </p:txBody>
      </p:sp>
    </p:spTree>
    <p:extLst>
      <p:ext uri="{BB962C8B-B14F-4D97-AF65-F5344CB8AC3E}">
        <p14:creationId xmlns:p14="http://schemas.microsoft.com/office/powerpoint/2010/main" val="18012207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A5A08-7CFA-DACC-4158-77795069B410}"/>
              </a:ext>
            </a:extLst>
          </p:cNvPr>
          <p:cNvSpPr>
            <a:spLocks noGrp="1"/>
          </p:cNvSpPr>
          <p:nvPr>
            <p:ph type="title"/>
          </p:nvPr>
        </p:nvSpPr>
        <p:spPr>
          <a:xfrm>
            <a:off x="838200" y="258593"/>
            <a:ext cx="10515600" cy="655807"/>
          </a:xfrm>
        </p:spPr>
        <p:txBody>
          <a:bodyPr>
            <a:normAutofit fontScale="90000"/>
          </a:bodyPr>
          <a:lstStyle/>
          <a:p>
            <a:r>
              <a:rPr lang="en-US" b="1" dirty="0"/>
              <a:t>Image Augmentation</a:t>
            </a:r>
            <a:endParaRPr lang="en-CA" dirty="0"/>
          </a:p>
        </p:txBody>
      </p:sp>
      <p:sp>
        <p:nvSpPr>
          <p:cNvPr id="3" name="Slide Number Placeholder 2">
            <a:extLst>
              <a:ext uri="{FF2B5EF4-FFF2-40B4-BE49-F238E27FC236}">
                <a16:creationId xmlns:a16="http://schemas.microsoft.com/office/drawing/2014/main" id="{22743297-EC88-9117-1938-CDDF1CC93A58}"/>
              </a:ext>
            </a:extLst>
          </p:cNvPr>
          <p:cNvSpPr>
            <a:spLocks noGrp="1"/>
          </p:cNvSpPr>
          <p:nvPr>
            <p:ph type="sldNum" sz="quarter" idx="12"/>
          </p:nvPr>
        </p:nvSpPr>
        <p:spPr/>
        <p:txBody>
          <a:bodyPr/>
          <a:lstStyle/>
          <a:p>
            <a:fld id="{B20BAE8A-BB5C-499D-956E-1AE79ABD6EE1}" type="slidenum">
              <a:rPr lang="en-CA" smtClean="0"/>
              <a:t>33</a:t>
            </a:fld>
            <a:endParaRPr lang="en-CA"/>
          </a:p>
        </p:txBody>
      </p:sp>
      <p:sp>
        <p:nvSpPr>
          <p:cNvPr id="5" name="TextBox 4">
            <a:extLst>
              <a:ext uri="{FF2B5EF4-FFF2-40B4-BE49-F238E27FC236}">
                <a16:creationId xmlns:a16="http://schemas.microsoft.com/office/drawing/2014/main" id="{256BBF96-FB36-9747-4B0E-A48A6BED79D6}"/>
              </a:ext>
            </a:extLst>
          </p:cNvPr>
          <p:cNvSpPr txBox="1"/>
          <p:nvPr/>
        </p:nvSpPr>
        <p:spPr>
          <a:xfrm>
            <a:off x="838199" y="1054516"/>
            <a:ext cx="10515599" cy="923330"/>
          </a:xfrm>
          <a:prstGeom prst="rect">
            <a:avLst/>
          </a:prstGeom>
          <a:noFill/>
        </p:spPr>
        <p:txBody>
          <a:bodyPr wrap="square">
            <a:spAutoFit/>
          </a:bodyPr>
          <a:lstStyle/>
          <a:p>
            <a:r>
              <a:rPr lang="en-CA" dirty="0"/>
              <a:t>Data augmentation is a technique of artificially increasing the training set by creating modified copies of a dataset using existing data. It includes making minor changes to the dataset or using deep learning to generate new data points. </a:t>
            </a:r>
          </a:p>
        </p:txBody>
      </p:sp>
      <p:sp>
        <p:nvSpPr>
          <p:cNvPr id="7" name="TextBox 6">
            <a:extLst>
              <a:ext uri="{FF2B5EF4-FFF2-40B4-BE49-F238E27FC236}">
                <a16:creationId xmlns:a16="http://schemas.microsoft.com/office/drawing/2014/main" id="{3ADE3C99-54A4-865B-B8D9-4AB39BBF4463}"/>
              </a:ext>
            </a:extLst>
          </p:cNvPr>
          <p:cNvSpPr txBox="1"/>
          <p:nvPr/>
        </p:nvSpPr>
        <p:spPr>
          <a:xfrm>
            <a:off x="838199" y="2117962"/>
            <a:ext cx="10632488" cy="1200329"/>
          </a:xfrm>
          <a:prstGeom prst="rect">
            <a:avLst/>
          </a:prstGeom>
          <a:noFill/>
        </p:spPr>
        <p:txBody>
          <a:bodyPr wrap="square">
            <a:spAutoFit/>
          </a:bodyPr>
          <a:lstStyle/>
          <a:p>
            <a:r>
              <a:rPr lang="en-CA" b="1" dirty="0"/>
              <a:t>Augmented vs. Synthetic data</a:t>
            </a:r>
          </a:p>
          <a:p>
            <a:r>
              <a:rPr lang="en-CA" dirty="0"/>
              <a:t>Augmented data is driven from original data with some minor changes. In the case of image augmentation, we make geometric and color space transformations (flipping, resizing, cropping, brightness, contrast) to increase the size and diversity of the training set. </a:t>
            </a:r>
          </a:p>
        </p:txBody>
      </p:sp>
      <p:sp>
        <p:nvSpPr>
          <p:cNvPr id="9" name="TextBox 8">
            <a:extLst>
              <a:ext uri="{FF2B5EF4-FFF2-40B4-BE49-F238E27FC236}">
                <a16:creationId xmlns:a16="http://schemas.microsoft.com/office/drawing/2014/main" id="{FC628A1C-8F0F-4296-FF9B-0777055B6726}"/>
              </a:ext>
            </a:extLst>
          </p:cNvPr>
          <p:cNvSpPr txBox="1"/>
          <p:nvPr/>
        </p:nvSpPr>
        <p:spPr>
          <a:xfrm>
            <a:off x="838199" y="3142799"/>
            <a:ext cx="10862570" cy="923330"/>
          </a:xfrm>
          <a:prstGeom prst="rect">
            <a:avLst/>
          </a:prstGeom>
          <a:noFill/>
        </p:spPr>
        <p:txBody>
          <a:bodyPr wrap="square">
            <a:spAutoFit/>
          </a:bodyPr>
          <a:lstStyle/>
          <a:p>
            <a:endParaRPr lang="en-CA" dirty="0"/>
          </a:p>
          <a:p>
            <a:r>
              <a:rPr lang="en-CA" dirty="0"/>
              <a:t>Synthetic data is generated artificially without using the original dataset. It often uses DNNs (Deep Neural Networks) and GANs (Generative Adversarial Networks) to generate synthetic data. </a:t>
            </a:r>
          </a:p>
        </p:txBody>
      </p:sp>
      <p:sp>
        <p:nvSpPr>
          <p:cNvPr id="11" name="TextBox 10">
            <a:extLst>
              <a:ext uri="{FF2B5EF4-FFF2-40B4-BE49-F238E27FC236}">
                <a16:creationId xmlns:a16="http://schemas.microsoft.com/office/drawing/2014/main" id="{A43DF261-7050-B0EB-2A23-8F094B3172EA}"/>
              </a:ext>
            </a:extLst>
          </p:cNvPr>
          <p:cNvSpPr txBox="1"/>
          <p:nvPr/>
        </p:nvSpPr>
        <p:spPr>
          <a:xfrm>
            <a:off x="838199" y="3961389"/>
            <a:ext cx="10294399" cy="923330"/>
          </a:xfrm>
          <a:prstGeom prst="rect">
            <a:avLst/>
          </a:prstGeom>
          <a:noFill/>
        </p:spPr>
        <p:txBody>
          <a:bodyPr wrap="square">
            <a:spAutoFit/>
          </a:bodyPr>
          <a:lstStyle/>
          <a:p>
            <a:endParaRPr lang="en-CA" dirty="0"/>
          </a:p>
          <a:p>
            <a:r>
              <a:rPr lang="en-CA" dirty="0"/>
              <a:t>Note: the augmentation techniques are not limited to images. You can augment audio, video, text, and other types of data too. </a:t>
            </a:r>
          </a:p>
        </p:txBody>
      </p:sp>
    </p:spTree>
    <p:extLst>
      <p:ext uri="{BB962C8B-B14F-4D97-AF65-F5344CB8AC3E}">
        <p14:creationId xmlns:p14="http://schemas.microsoft.com/office/powerpoint/2010/main" val="1884128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B4C6E-04DB-D8C3-5470-37304C1B3B04}"/>
              </a:ext>
            </a:extLst>
          </p:cNvPr>
          <p:cNvSpPr>
            <a:spLocks noGrp="1"/>
          </p:cNvSpPr>
          <p:nvPr>
            <p:ph type="title"/>
          </p:nvPr>
        </p:nvSpPr>
        <p:spPr>
          <a:xfrm>
            <a:off x="838200" y="365125"/>
            <a:ext cx="10515600" cy="717951"/>
          </a:xfrm>
        </p:spPr>
        <p:txBody>
          <a:bodyPr/>
          <a:lstStyle/>
          <a:p>
            <a:r>
              <a:rPr lang="en-US" b="1" dirty="0"/>
              <a:t>Image Augmentation</a:t>
            </a:r>
            <a:endParaRPr lang="en-CA" dirty="0"/>
          </a:p>
        </p:txBody>
      </p:sp>
      <p:sp>
        <p:nvSpPr>
          <p:cNvPr id="3" name="Slide Number Placeholder 2">
            <a:extLst>
              <a:ext uri="{FF2B5EF4-FFF2-40B4-BE49-F238E27FC236}">
                <a16:creationId xmlns:a16="http://schemas.microsoft.com/office/drawing/2014/main" id="{D285AC2E-7AC6-4545-4586-F6EAD3C0F40D}"/>
              </a:ext>
            </a:extLst>
          </p:cNvPr>
          <p:cNvSpPr>
            <a:spLocks noGrp="1"/>
          </p:cNvSpPr>
          <p:nvPr>
            <p:ph type="sldNum" sz="quarter" idx="12"/>
          </p:nvPr>
        </p:nvSpPr>
        <p:spPr/>
        <p:txBody>
          <a:bodyPr/>
          <a:lstStyle/>
          <a:p>
            <a:fld id="{B20BAE8A-BB5C-499D-956E-1AE79ABD6EE1}" type="slidenum">
              <a:rPr lang="en-CA" smtClean="0"/>
              <a:t>34</a:t>
            </a:fld>
            <a:endParaRPr lang="en-CA"/>
          </a:p>
        </p:txBody>
      </p:sp>
      <p:sp>
        <p:nvSpPr>
          <p:cNvPr id="5" name="TextBox 4">
            <a:extLst>
              <a:ext uri="{FF2B5EF4-FFF2-40B4-BE49-F238E27FC236}">
                <a16:creationId xmlns:a16="http://schemas.microsoft.com/office/drawing/2014/main" id="{9901C388-D433-1126-2E2B-835A0667F465}"/>
              </a:ext>
            </a:extLst>
          </p:cNvPr>
          <p:cNvSpPr txBox="1"/>
          <p:nvPr/>
        </p:nvSpPr>
        <p:spPr>
          <a:xfrm>
            <a:off x="838200" y="1186894"/>
            <a:ext cx="9806126" cy="1477328"/>
          </a:xfrm>
          <a:prstGeom prst="rect">
            <a:avLst/>
          </a:prstGeom>
          <a:noFill/>
        </p:spPr>
        <p:txBody>
          <a:bodyPr wrap="square">
            <a:spAutoFit/>
          </a:bodyPr>
          <a:lstStyle/>
          <a:p>
            <a:r>
              <a:rPr lang="en-CA" b="1" dirty="0"/>
              <a:t>When Should You Use Data Augmentation?  </a:t>
            </a:r>
          </a:p>
          <a:p>
            <a:pPr marL="342900" indent="-342900">
              <a:buFont typeface="+mj-lt"/>
              <a:buAutoNum type="arabicPeriod"/>
            </a:pPr>
            <a:r>
              <a:rPr lang="en-CA" dirty="0"/>
              <a:t>To prevent models from overfitting.</a:t>
            </a:r>
          </a:p>
          <a:p>
            <a:pPr marL="342900" indent="-342900">
              <a:buFont typeface="+mj-lt"/>
              <a:buAutoNum type="arabicPeriod"/>
            </a:pPr>
            <a:r>
              <a:rPr lang="en-CA" dirty="0"/>
              <a:t>The initial training set is too small.</a:t>
            </a:r>
          </a:p>
          <a:p>
            <a:pPr marL="342900" indent="-342900">
              <a:buFont typeface="+mj-lt"/>
              <a:buAutoNum type="arabicPeriod"/>
            </a:pPr>
            <a:r>
              <a:rPr lang="en-CA" dirty="0"/>
              <a:t>To improve the model accuracy.</a:t>
            </a:r>
          </a:p>
          <a:p>
            <a:pPr marL="342900" indent="-342900">
              <a:buFont typeface="+mj-lt"/>
              <a:buAutoNum type="arabicPeriod"/>
            </a:pPr>
            <a:r>
              <a:rPr lang="en-CA" dirty="0"/>
              <a:t>To Reduce the operational cost of labeling and cleaning the raw dataset. </a:t>
            </a:r>
          </a:p>
        </p:txBody>
      </p:sp>
      <p:sp>
        <p:nvSpPr>
          <p:cNvPr id="7" name="TextBox 6">
            <a:extLst>
              <a:ext uri="{FF2B5EF4-FFF2-40B4-BE49-F238E27FC236}">
                <a16:creationId xmlns:a16="http://schemas.microsoft.com/office/drawing/2014/main" id="{F690CD47-A437-6432-5F48-C6DA396E253E}"/>
              </a:ext>
            </a:extLst>
          </p:cNvPr>
          <p:cNvSpPr txBox="1"/>
          <p:nvPr/>
        </p:nvSpPr>
        <p:spPr>
          <a:xfrm>
            <a:off x="838199" y="2901117"/>
            <a:ext cx="9468775" cy="1754326"/>
          </a:xfrm>
          <a:prstGeom prst="rect">
            <a:avLst/>
          </a:prstGeom>
          <a:noFill/>
        </p:spPr>
        <p:txBody>
          <a:bodyPr wrap="square">
            <a:spAutoFit/>
          </a:bodyPr>
          <a:lstStyle/>
          <a:p>
            <a:r>
              <a:rPr lang="en-CA" b="1" dirty="0"/>
              <a:t>Limitations of Data Augmentation</a:t>
            </a:r>
          </a:p>
          <a:p>
            <a:pPr marL="342900" indent="-342900">
              <a:buFont typeface="+mj-lt"/>
              <a:buAutoNum type="arabicPeriod"/>
            </a:pPr>
            <a:r>
              <a:rPr lang="en-CA" dirty="0"/>
              <a:t>The biases in the original dataset persist in the augmented data.</a:t>
            </a:r>
          </a:p>
          <a:p>
            <a:pPr marL="342900" indent="-342900">
              <a:buFont typeface="+mj-lt"/>
              <a:buAutoNum type="arabicPeriod"/>
            </a:pPr>
            <a:r>
              <a:rPr lang="en-CA" dirty="0"/>
              <a:t>Quality assurance for data augmentation is expensive. </a:t>
            </a:r>
          </a:p>
          <a:p>
            <a:pPr marL="342900" indent="-342900">
              <a:buFont typeface="+mj-lt"/>
              <a:buAutoNum type="arabicPeriod"/>
            </a:pPr>
            <a:r>
              <a:rPr lang="en-CA" dirty="0"/>
              <a:t>Research and development are required to build a system with advanced applications. For example, generating high-resolution images using GANs can be challenging.</a:t>
            </a:r>
          </a:p>
          <a:p>
            <a:pPr marL="342900" indent="-342900">
              <a:buFont typeface="+mj-lt"/>
              <a:buAutoNum type="arabicPeriod"/>
            </a:pPr>
            <a:r>
              <a:rPr lang="en-CA" dirty="0"/>
              <a:t>Finding an effective data augmentation approach can be challenging. </a:t>
            </a:r>
          </a:p>
        </p:txBody>
      </p:sp>
      <p:sp>
        <p:nvSpPr>
          <p:cNvPr id="9" name="TextBox 8">
            <a:extLst>
              <a:ext uri="{FF2B5EF4-FFF2-40B4-BE49-F238E27FC236}">
                <a16:creationId xmlns:a16="http://schemas.microsoft.com/office/drawing/2014/main" id="{1B346D69-47BB-487B-DF10-9E4DA9FA94B5}"/>
              </a:ext>
            </a:extLst>
          </p:cNvPr>
          <p:cNvSpPr txBox="1"/>
          <p:nvPr/>
        </p:nvSpPr>
        <p:spPr>
          <a:xfrm>
            <a:off x="838198" y="4784586"/>
            <a:ext cx="10303277" cy="1477328"/>
          </a:xfrm>
          <a:prstGeom prst="rect">
            <a:avLst/>
          </a:prstGeom>
          <a:noFill/>
        </p:spPr>
        <p:txBody>
          <a:bodyPr wrap="square">
            <a:spAutoFit/>
          </a:bodyPr>
          <a:lstStyle/>
          <a:p>
            <a:r>
              <a:rPr lang="en-CA" b="1" dirty="0"/>
              <a:t>Advanced Techniques</a:t>
            </a:r>
          </a:p>
          <a:p>
            <a:pPr marL="342900" indent="-342900">
              <a:buFont typeface="+mj-lt"/>
              <a:buAutoNum type="arabicPeriod"/>
            </a:pPr>
            <a:r>
              <a:rPr lang="en-CA" dirty="0"/>
              <a:t>Generative adversarial networks (GANs): used to generate new data points or images. It does not require existing data to generate synthetic data. </a:t>
            </a:r>
          </a:p>
          <a:p>
            <a:pPr marL="342900" indent="-342900">
              <a:buFont typeface="+mj-lt"/>
              <a:buAutoNum type="arabicPeriod"/>
            </a:pPr>
            <a:r>
              <a:rPr lang="en-CA" dirty="0"/>
              <a:t>Neural Style Transfer: a series of convolutional layers trained to deconstruct images and separate context and style.</a:t>
            </a:r>
          </a:p>
        </p:txBody>
      </p:sp>
    </p:spTree>
    <p:extLst>
      <p:ext uri="{BB962C8B-B14F-4D97-AF65-F5344CB8AC3E}">
        <p14:creationId xmlns:p14="http://schemas.microsoft.com/office/powerpoint/2010/main" val="3477307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89FB3-EBB0-2F90-33F2-2A65B10DD606}"/>
              </a:ext>
            </a:extLst>
          </p:cNvPr>
          <p:cNvSpPr>
            <a:spLocks noGrp="1"/>
          </p:cNvSpPr>
          <p:nvPr>
            <p:ph type="title"/>
          </p:nvPr>
        </p:nvSpPr>
        <p:spPr>
          <a:xfrm>
            <a:off x="838200" y="365126"/>
            <a:ext cx="10515600" cy="895504"/>
          </a:xfrm>
        </p:spPr>
        <p:txBody>
          <a:bodyPr/>
          <a:lstStyle/>
          <a:p>
            <a:r>
              <a:rPr lang="en-US" b="1" dirty="0"/>
              <a:t>Image Augmentation</a:t>
            </a:r>
            <a:endParaRPr lang="en-CA" dirty="0"/>
          </a:p>
        </p:txBody>
      </p:sp>
      <p:sp>
        <p:nvSpPr>
          <p:cNvPr id="3" name="Slide Number Placeholder 2">
            <a:extLst>
              <a:ext uri="{FF2B5EF4-FFF2-40B4-BE49-F238E27FC236}">
                <a16:creationId xmlns:a16="http://schemas.microsoft.com/office/drawing/2014/main" id="{C532DBC8-A6FF-E5EF-A7B6-D88E5E4F5277}"/>
              </a:ext>
            </a:extLst>
          </p:cNvPr>
          <p:cNvSpPr>
            <a:spLocks noGrp="1"/>
          </p:cNvSpPr>
          <p:nvPr>
            <p:ph type="sldNum" sz="quarter" idx="12"/>
          </p:nvPr>
        </p:nvSpPr>
        <p:spPr/>
        <p:txBody>
          <a:bodyPr/>
          <a:lstStyle/>
          <a:p>
            <a:fld id="{B20BAE8A-BB5C-499D-956E-1AE79ABD6EE1}" type="slidenum">
              <a:rPr lang="en-CA" smtClean="0"/>
              <a:t>35</a:t>
            </a:fld>
            <a:endParaRPr lang="en-CA"/>
          </a:p>
        </p:txBody>
      </p:sp>
      <p:pic>
        <p:nvPicPr>
          <p:cNvPr id="5" name="Picture 4">
            <a:extLst>
              <a:ext uri="{FF2B5EF4-FFF2-40B4-BE49-F238E27FC236}">
                <a16:creationId xmlns:a16="http://schemas.microsoft.com/office/drawing/2014/main" id="{8D9C5105-6343-28A0-C682-C2F5AD9FFE63}"/>
              </a:ext>
            </a:extLst>
          </p:cNvPr>
          <p:cNvPicPr>
            <a:picLocks noChangeAspect="1"/>
          </p:cNvPicPr>
          <p:nvPr/>
        </p:nvPicPr>
        <p:blipFill>
          <a:blip r:embed="rId2"/>
          <a:stretch>
            <a:fillRect/>
          </a:stretch>
        </p:blipFill>
        <p:spPr>
          <a:xfrm>
            <a:off x="2618539" y="1710127"/>
            <a:ext cx="5992061" cy="3029373"/>
          </a:xfrm>
          <a:prstGeom prst="rect">
            <a:avLst/>
          </a:prstGeom>
        </p:spPr>
      </p:pic>
    </p:spTree>
    <p:extLst>
      <p:ext uri="{BB962C8B-B14F-4D97-AF65-F5344CB8AC3E}">
        <p14:creationId xmlns:p14="http://schemas.microsoft.com/office/powerpoint/2010/main" val="31400905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92809-3528-AD46-A130-2E6AEB8A4A02}"/>
              </a:ext>
            </a:extLst>
          </p:cNvPr>
          <p:cNvSpPr>
            <a:spLocks noGrp="1"/>
          </p:cNvSpPr>
          <p:nvPr>
            <p:ph type="title"/>
          </p:nvPr>
        </p:nvSpPr>
        <p:spPr/>
        <p:txBody>
          <a:bodyPr/>
          <a:lstStyle/>
          <a:p>
            <a:r>
              <a:rPr lang="en-US" b="1" dirty="0"/>
              <a:t>Reading Activity</a:t>
            </a:r>
            <a:endParaRPr lang="en-CA" b="1" dirty="0"/>
          </a:p>
        </p:txBody>
      </p:sp>
      <p:sp>
        <p:nvSpPr>
          <p:cNvPr id="3" name="Slide Number Placeholder 2">
            <a:extLst>
              <a:ext uri="{FF2B5EF4-FFF2-40B4-BE49-F238E27FC236}">
                <a16:creationId xmlns:a16="http://schemas.microsoft.com/office/drawing/2014/main" id="{1857E650-E1F9-3C74-8EEB-83AD85DD950B}"/>
              </a:ext>
            </a:extLst>
          </p:cNvPr>
          <p:cNvSpPr>
            <a:spLocks noGrp="1"/>
          </p:cNvSpPr>
          <p:nvPr>
            <p:ph type="sldNum" sz="quarter" idx="12"/>
          </p:nvPr>
        </p:nvSpPr>
        <p:spPr/>
        <p:txBody>
          <a:bodyPr/>
          <a:lstStyle/>
          <a:p>
            <a:fld id="{B20BAE8A-BB5C-499D-956E-1AE79ABD6EE1}" type="slidenum">
              <a:rPr lang="en-CA" smtClean="0"/>
              <a:t>36</a:t>
            </a:fld>
            <a:endParaRPr lang="en-CA"/>
          </a:p>
        </p:txBody>
      </p:sp>
      <p:sp>
        <p:nvSpPr>
          <p:cNvPr id="7" name="TextBox 6">
            <a:extLst>
              <a:ext uri="{FF2B5EF4-FFF2-40B4-BE49-F238E27FC236}">
                <a16:creationId xmlns:a16="http://schemas.microsoft.com/office/drawing/2014/main" id="{81742994-00A8-7CB8-DABA-200F6C54E868}"/>
              </a:ext>
            </a:extLst>
          </p:cNvPr>
          <p:cNvSpPr txBox="1"/>
          <p:nvPr/>
        </p:nvSpPr>
        <p:spPr>
          <a:xfrm>
            <a:off x="934374" y="1506022"/>
            <a:ext cx="6094520" cy="369332"/>
          </a:xfrm>
          <a:prstGeom prst="rect">
            <a:avLst/>
          </a:prstGeom>
          <a:noFill/>
        </p:spPr>
        <p:txBody>
          <a:bodyPr wrap="square">
            <a:spAutoFit/>
          </a:bodyPr>
          <a:lstStyle/>
          <a:p>
            <a:r>
              <a:rPr lang="en-CA" dirty="0">
                <a:hlinkClick r:id="rId2"/>
              </a:rPr>
              <a:t>https://blogs.nvidia.com/blog/what-is-synthetic-data/</a:t>
            </a:r>
            <a:r>
              <a:rPr lang="en-CA" dirty="0"/>
              <a:t> </a:t>
            </a:r>
          </a:p>
        </p:txBody>
      </p:sp>
    </p:spTree>
    <p:extLst>
      <p:ext uri="{BB962C8B-B14F-4D97-AF65-F5344CB8AC3E}">
        <p14:creationId xmlns:p14="http://schemas.microsoft.com/office/powerpoint/2010/main" val="5695621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Disclaimer</a:t>
            </a:r>
          </a:p>
        </p:txBody>
      </p:sp>
      <p:sp>
        <p:nvSpPr>
          <p:cNvPr id="3" name="Content Placeholder 2"/>
          <p:cNvSpPr>
            <a:spLocks noGrp="1"/>
          </p:cNvSpPr>
          <p:nvPr>
            <p:ph idx="1"/>
          </p:nvPr>
        </p:nvSpPr>
        <p:spPr/>
        <p:txBody>
          <a:bodyPr>
            <a:normAutofit/>
          </a:bodyPr>
          <a:lstStyle/>
          <a:p>
            <a:pPr marL="0" indent="0" algn="just">
              <a:buNone/>
            </a:pPr>
            <a:r>
              <a:rPr lang="en-US" dirty="0"/>
              <a:t>Due to nature of the course, various materials have compiled from different open source resources with some moderation. I sincerely acknowledge their hard work and contribution</a:t>
            </a:r>
          </a:p>
        </p:txBody>
      </p:sp>
      <p:sp>
        <p:nvSpPr>
          <p:cNvPr id="4" name="Slide Number Placeholder 3">
            <a:extLst>
              <a:ext uri="{FF2B5EF4-FFF2-40B4-BE49-F238E27FC236}">
                <a16:creationId xmlns:a16="http://schemas.microsoft.com/office/drawing/2014/main" id="{8C5730A2-842A-A749-8934-330257B719B8}"/>
              </a:ext>
            </a:extLst>
          </p:cNvPr>
          <p:cNvSpPr>
            <a:spLocks noGrp="1"/>
          </p:cNvSpPr>
          <p:nvPr>
            <p:ph type="sldNum" sz="quarter" idx="12"/>
          </p:nvPr>
        </p:nvSpPr>
        <p:spPr/>
        <p:txBody>
          <a:bodyPr/>
          <a:lstStyle/>
          <a:p>
            <a:fld id="{B20BAE8A-BB5C-499D-956E-1AE79ABD6EE1}" type="slidenum">
              <a:rPr lang="en-CA" smtClean="0"/>
              <a:t>37</a:t>
            </a:fld>
            <a:endParaRPr lang="en-CA"/>
          </a:p>
        </p:txBody>
      </p:sp>
    </p:spTree>
    <p:extLst>
      <p:ext uri="{BB962C8B-B14F-4D97-AF65-F5344CB8AC3E}">
        <p14:creationId xmlns:p14="http://schemas.microsoft.com/office/powerpoint/2010/main" val="26895572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7EB824-E02C-63C0-384C-15E960FB6E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0" y="1833562"/>
            <a:ext cx="4572000" cy="3190875"/>
          </a:xfrm>
          <a:prstGeom prst="rect">
            <a:avLst/>
          </a:prstGeom>
        </p:spPr>
      </p:pic>
      <p:sp>
        <p:nvSpPr>
          <p:cNvPr id="2" name="Slide Number Placeholder 1">
            <a:extLst>
              <a:ext uri="{FF2B5EF4-FFF2-40B4-BE49-F238E27FC236}">
                <a16:creationId xmlns:a16="http://schemas.microsoft.com/office/drawing/2014/main" id="{5FE2ABC8-4751-51D3-EFE6-A7EF728E0614}"/>
              </a:ext>
            </a:extLst>
          </p:cNvPr>
          <p:cNvSpPr>
            <a:spLocks noGrp="1"/>
          </p:cNvSpPr>
          <p:nvPr>
            <p:ph type="sldNum" sz="quarter" idx="12"/>
          </p:nvPr>
        </p:nvSpPr>
        <p:spPr/>
        <p:txBody>
          <a:bodyPr/>
          <a:lstStyle/>
          <a:p>
            <a:fld id="{B20BAE8A-BB5C-499D-956E-1AE79ABD6EE1}" type="slidenum">
              <a:rPr lang="en-CA" smtClean="0"/>
              <a:t>38</a:t>
            </a:fld>
            <a:endParaRPr lang="en-CA"/>
          </a:p>
        </p:txBody>
      </p:sp>
    </p:spTree>
    <p:extLst>
      <p:ext uri="{BB962C8B-B14F-4D97-AF65-F5344CB8AC3E}">
        <p14:creationId xmlns:p14="http://schemas.microsoft.com/office/powerpoint/2010/main" val="2453824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B99FD-93C6-F8EE-BAE3-76F2C776634B}"/>
              </a:ext>
            </a:extLst>
          </p:cNvPr>
          <p:cNvSpPr>
            <a:spLocks noGrp="1"/>
          </p:cNvSpPr>
          <p:nvPr>
            <p:ph type="title"/>
          </p:nvPr>
        </p:nvSpPr>
        <p:spPr>
          <a:xfrm>
            <a:off x="838200" y="2766218"/>
            <a:ext cx="10515600" cy="1325563"/>
          </a:xfrm>
        </p:spPr>
        <p:txBody>
          <a:bodyPr/>
          <a:lstStyle/>
          <a:p>
            <a:pPr algn="ctr"/>
            <a:r>
              <a:rPr lang="en-CA" b="1" dirty="0"/>
              <a:t>Template Matching</a:t>
            </a:r>
          </a:p>
        </p:txBody>
      </p:sp>
      <p:sp>
        <p:nvSpPr>
          <p:cNvPr id="3" name="Slide Number Placeholder 2">
            <a:extLst>
              <a:ext uri="{FF2B5EF4-FFF2-40B4-BE49-F238E27FC236}">
                <a16:creationId xmlns:a16="http://schemas.microsoft.com/office/drawing/2014/main" id="{F5D749A1-1B5E-525F-66B0-26ED479B3A3A}"/>
              </a:ext>
            </a:extLst>
          </p:cNvPr>
          <p:cNvSpPr>
            <a:spLocks noGrp="1"/>
          </p:cNvSpPr>
          <p:nvPr>
            <p:ph type="sldNum" sz="quarter" idx="12"/>
          </p:nvPr>
        </p:nvSpPr>
        <p:spPr/>
        <p:txBody>
          <a:bodyPr/>
          <a:lstStyle/>
          <a:p>
            <a:fld id="{B20BAE8A-BB5C-499D-956E-1AE79ABD6EE1}" type="slidenum">
              <a:rPr lang="en-CA" smtClean="0"/>
              <a:t>4</a:t>
            </a:fld>
            <a:endParaRPr lang="en-CA"/>
          </a:p>
        </p:txBody>
      </p:sp>
    </p:spTree>
    <p:extLst>
      <p:ext uri="{BB962C8B-B14F-4D97-AF65-F5344CB8AC3E}">
        <p14:creationId xmlns:p14="http://schemas.microsoft.com/office/powerpoint/2010/main" val="3345326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83782-4FAC-41BF-5BB1-B138909A8817}"/>
              </a:ext>
            </a:extLst>
          </p:cNvPr>
          <p:cNvSpPr>
            <a:spLocks noGrp="1"/>
          </p:cNvSpPr>
          <p:nvPr>
            <p:ph type="title"/>
          </p:nvPr>
        </p:nvSpPr>
        <p:spPr>
          <a:xfrm>
            <a:off x="838200" y="145465"/>
            <a:ext cx="10515600" cy="584786"/>
          </a:xfrm>
        </p:spPr>
        <p:txBody>
          <a:bodyPr>
            <a:normAutofit fontScale="90000"/>
          </a:bodyPr>
          <a:lstStyle/>
          <a:p>
            <a:r>
              <a:rPr lang="en-CA" b="1" dirty="0"/>
              <a:t>Template Matching</a:t>
            </a:r>
          </a:p>
        </p:txBody>
      </p:sp>
      <p:sp>
        <p:nvSpPr>
          <p:cNvPr id="3" name="Slide Number Placeholder 2">
            <a:extLst>
              <a:ext uri="{FF2B5EF4-FFF2-40B4-BE49-F238E27FC236}">
                <a16:creationId xmlns:a16="http://schemas.microsoft.com/office/drawing/2014/main" id="{0530F159-54E6-1D53-179B-1888D98F175F}"/>
              </a:ext>
            </a:extLst>
          </p:cNvPr>
          <p:cNvSpPr>
            <a:spLocks noGrp="1"/>
          </p:cNvSpPr>
          <p:nvPr>
            <p:ph type="sldNum" sz="quarter" idx="12"/>
          </p:nvPr>
        </p:nvSpPr>
        <p:spPr/>
        <p:txBody>
          <a:bodyPr/>
          <a:lstStyle/>
          <a:p>
            <a:fld id="{B20BAE8A-BB5C-499D-956E-1AE79ABD6EE1}" type="slidenum">
              <a:rPr lang="en-CA" smtClean="0"/>
              <a:t>5</a:t>
            </a:fld>
            <a:endParaRPr lang="en-CA"/>
          </a:p>
        </p:txBody>
      </p:sp>
      <p:sp>
        <p:nvSpPr>
          <p:cNvPr id="5" name="TextBox 4">
            <a:extLst>
              <a:ext uri="{FF2B5EF4-FFF2-40B4-BE49-F238E27FC236}">
                <a16:creationId xmlns:a16="http://schemas.microsoft.com/office/drawing/2014/main" id="{8E96EAE8-ED1D-66BE-010E-BCC20EF0E50C}"/>
              </a:ext>
            </a:extLst>
          </p:cNvPr>
          <p:cNvSpPr txBox="1"/>
          <p:nvPr/>
        </p:nvSpPr>
        <p:spPr>
          <a:xfrm>
            <a:off x="925495" y="915270"/>
            <a:ext cx="8573611" cy="369332"/>
          </a:xfrm>
          <a:prstGeom prst="rect">
            <a:avLst/>
          </a:prstGeom>
          <a:noFill/>
        </p:spPr>
        <p:txBody>
          <a:bodyPr wrap="square">
            <a:spAutoFit/>
          </a:bodyPr>
          <a:lstStyle/>
          <a:p>
            <a:r>
              <a:rPr lang="en-CA" dirty="0">
                <a:hlinkClick r:id="rId2"/>
              </a:rPr>
              <a:t>https://docs.opencv.org/3.4/de/da9/tutorial_template_matching.html</a:t>
            </a:r>
            <a:r>
              <a:rPr lang="en-CA" dirty="0"/>
              <a:t> </a:t>
            </a:r>
          </a:p>
        </p:txBody>
      </p:sp>
      <p:sp>
        <p:nvSpPr>
          <p:cNvPr id="7" name="TextBox 6">
            <a:extLst>
              <a:ext uri="{FF2B5EF4-FFF2-40B4-BE49-F238E27FC236}">
                <a16:creationId xmlns:a16="http://schemas.microsoft.com/office/drawing/2014/main" id="{36CBDDB7-2CDB-81BA-7B68-A017FE14E070}"/>
              </a:ext>
            </a:extLst>
          </p:cNvPr>
          <p:cNvSpPr txBox="1"/>
          <p:nvPr/>
        </p:nvSpPr>
        <p:spPr>
          <a:xfrm>
            <a:off x="925494" y="1469621"/>
            <a:ext cx="10322513" cy="646331"/>
          </a:xfrm>
          <a:prstGeom prst="rect">
            <a:avLst/>
          </a:prstGeom>
          <a:noFill/>
        </p:spPr>
        <p:txBody>
          <a:bodyPr wrap="square">
            <a:spAutoFit/>
          </a:bodyPr>
          <a:lstStyle/>
          <a:p>
            <a:pPr marL="285750" indent="-285750">
              <a:buFont typeface="Arial" panose="020B0604020202020204" pitchFamily="34" charset="0"/>
              <a:buChar char="•"/>
            </a:pPr>
            <a:r>
              <a:rPr lang="en-CA" dirty="0"/>
              <a:t>Template matching is a technique for finding areas of an image that match (are similar) to a template image (patch).</a:t>
            </a:r>
          </a:p>
        </p:txBody>
      </p:sp>
      <p:sp>
        <p:nvSpPr>
          <p:cNvPr id="9" name="TextBox 8">
            <a:extLst>
              <a:ext uri="{FF2B5EF4-FFF2-40B4-BE49-F238E27FC236}">
                <a16:creationId xmlns:a16="http://schemas.microsoft.com/office/drawing/2014/main" id="{C450532C-A243-79E5-F113-505FE47126A6}"/>
              </a:ext>
            </a:extLst>
          </p:cNvPr>
          <p:cNvSpPr txBox="1"/>
          <p:nvPr/>
        </p:nvSpPr>
        <p:spPr>
          <a:xfrm>
            <a:off x="925494" y="2300971"/>
            <a:ext cx="10515600" cy="646331"/>
          </a:xfrm>
          <a:prstGeom prst="rect">
            <a:avLst/>
          </a:prstGeom>
          <a:noFill/>
        </p:spPr>
        <p:txBody>
          <a:bodyPr wrap="square">
            <a:spAutoFit/>
          </a:bodyPr>
          <a:lstStyle/>
          <a:p>
            <a:pPr marL="285750" indent="-285750">
              <a:buFont typeface="Arial" panose="020B0604020202020204" pitchFamily="34" charset="0"/>
              <a:buChar char="•"/>
            </a:pPr>
            <a:r>
              <a:rPr lang="en-CA" dirty="0"/>
              <a:t>While the patch must be a rectangle it may be that not all of the rectangle is relevant. In such a case, a mask can be used to isolate the portion of the patch that should be used to find the match.</a:t>
            </a:r>
          </a:p>
        </p:txBody>
      </p:sp>
      <p:sp>
        <p:nvSpPr>
          <p:cNvPr id="11" name="TextBox 10">
            <a:extLst>
              <a:ext uri="{FF2B5EF4-FFF2-40B4-BE49-F238E27FC236}">
                <a16:creationId xmlns:a16="http://schemas.microsoft.com/office/drawing/2014/main" id="{557E52CB-0536-C368-E542-1CE380965A3D}"/>
              </a:ext>
            </a:extLst>
          </p:cNvPr>
          <p:cNvSpPr txBox="1"/>
          <p:nvPr/>
        </p:nvSpPr>
        <p:spPr>
          <a:xfrm>
            <a:off x="972107" y="2855322"/>
            <a:ext cx="10275900" cy="1754326"/>
          </a:xfrm>
          <a:prstGeom prst="rect">
            <a:avLst/>
          </a:prstGeom>
          <a:noFill/>
        </p:spPr>
        <p:txBody>
          <a:bodyPr wrap="square">
            <a:spAutoFit/>
          </a:bodyPr>
          <a:lstStyle/>
          <a:p>
            <a:endParaRPr lang="en-CA" dirty="0"/>
          </a:p>
          <a:p>
            <a:r>
              <a:rPr lang="en-CA" b="1" dirty="0"/>
              <a:t>How does it work?</a:t>
            </a:r>
          </a:p>
          <a:p>
            <a:r>
              <a:rPr lang="en-CA" dirty="0"/>
              <a:t>We need two primary components:</a:t>
            </a:r>
          </a:p>
          <a:p>
            <a:r>
              <a:rPr lang="en-CA" dirty="0"/>
              <a:t>	Source image (I): The image in which we expect to find a match to the template image</a:t>
            </a:r>
          </a:p>
          <a:p>
            <a:r>
              <a:rPr lang="en-CA" dirty="0"/>
              <a:t>	Template image (T): The patch image which will be compared to the source image</a:t>
            </a:r>
          </a:p>
          <a:p>
            <a:r>
              <a:rPr lang="en-CA" dirty="0"/>
              <a:t>			  our goal is to detect the highest matching area</a:t>
            </a:r>
          </a:p>
        </p:txBody>
      </p:sp>
      <p:pic>
        <p:nvPicPr>
          <p:cNvPr id="13" name="Picture 12">
            <a:extLst>
              <a:ext uri="{FF2B5EF4-FFF2-40B4-BE49-F238E27FC236}">
                <a16:creationId xmlns:a16="http://schemas.microsoft.com/office/drawing/2014/main" id="{CC2E3AA8-A619-8005-AEF0-27EEE188D1A8}"/>
              </a:ext>
            </a:extLst>
          </p:cNvPr>
          <p:cNvPicPr>
            <a:picLocks noChangeAspect="1"/>
          </p:cNvPicPr>
          <p:nvPr/>
        </p:nvPicPr>
        <p:blipFill>
          <a:blip r:embed="rId3"/>
          <a:stretch>
            <a:fillRect/>
          </a:stretch>
        </p:blipFill>
        <p:spPr>
          <a:xfrm>
            <a:off x="3789293" y="4778050"/>
            <a:ext cx="3867690" cy="1409897"/>
          </a:xfrm>
          <a:prstGeom prst="rect">
            <a:avLst/>
          </a:prstGeom>
        </p:spPr>
      </p:pic>
    </p:spTree>
    <p:extLst>
      <p:ext uri="{BB962C8B-B14F-4D97-AF65-F5344CB8AC3E}">
        <p14:creationId xmlns:p14="http://schemas.microsoft.com/office/powerpoint/2010/main" val="1777434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13429-764A-46A7-42C8-19148D6279BB}"/>
              </a:ext>
            </a:extLst>
          </p:cNvPr>
          <p:cNvSpPr>
            <a:spLocks noGrp="1"/>
          </p:cNvSpPr>
          <p:nvPr>
            <p:ph type="title"/>
          </p:nvPr>
        </p:nvSpPr>
        <p:spPr>
          <a:xfrm>
            <a:off x="838200" y="230446"/>
            <a:ext cx="10515600" cy="629174"/>
          </a:xfrm>
        </p:spPr>
        <p:txBody>
          <a:bodyPr>
            <a:normAutofit fontScale="90000"/>
          </a:bodyPr>
          <a:lstStyle/>
          <a:p>
            <a:r>
              <a:rPr lang="en-CA" b="1" dirty="0"/>
              <a:t>Template Matching</a:t>
            </a:r>
            <a:endParaRPr lang="en-CA" dirty="0"/>
          </a:p>
        </p:txBody>
      </p:sp>
      <p:sp>
        <p:nvSpPr>
          <p:cNvPr id="3" name="Slide Number Placeholder 2">
            <a:extLst>
              <a:ext uri="{FF2B5EF4-FFF2-40B4-BE49-F238E27FC236}">
                <a16:creationId xmlns:a16="http://schemas.microsoft.com/office/drawing/2014/main" id="{8AC21E67-9A1C-B285-707E-5EB0D054AE73}"/>
              </a:ext>
            </a:extLst>
          </p:cNvPr>
          <p:cNvSpPr>
            <a:spLocks noGrp="1"/>
          </p:cNvSpPr>
          <p:nvPr>
            <p:ph type="sldNum" sz="quarter" idx="12"/>
          </p:nvPr>
        </p:nvSpPr>
        <p:spPr/>
        <p:txBody>
          <a:bodyPr/>
          <a:lstStyle/>
          <a:p>
            <a:fld id="{B20BAE8A-BB5C-499D-956E-1AE79ABD6EE1}" type="slidenum">
              <a:rPr lang="en-CA" smtClean="0"/>
              <a:t>6</a:t>
            </a:fld>
            <a:endParaRPr lang="en-CA"/>
          </a:p>
        </p:txBody>
      </p:sp>
      <p:sp>
        <p:nvSpPr>
          <p:cNvPr id="5" name="TextBox 4">
            <a:extLst>
              <a:ext uri="{FF2B5EF4-FFF2-40B4-BE49-F238E27FC236}">
                <a16:creationId xmlns:a16="http://schemas.microsoft.com/office/drawing/2014/main" id="{C8175305-0CAD-A715-B2E6-2C83B66A19C9}"/>
              </a:ext>
            </a:extLst>
          </p:cNvPr>
          <p:cNvSpPr txBox="1"/>
          <p:nvPr/>
        </p:nvSpPr>
        <p:spPr>
          <a:xfrm>
            <a:off x="642891" y="803922"/>
            <a:ext cx="10116845" cy="646331"/>
          </a:xfrm>
          <a:prstGeom prst="rect">
            <a:avLst/>
          </a:prstGeom>
          <a:noFill/>
        </p:spPr>
        <p:txBody>
          <a:bodyPr wrap="square">
            <a:spAutoFit/>
          </a:bodyPr>
          <a:lstStyle/>
          <a:p>
            <a:pPr marL="285750" indent="-285750">
              <a:buFont typeface="Arial" panose="020B0604020202020204" pitchFamily="34" charset="0"/>
              <a:buChar char="•"/>
            </a:pPr>
            <a:r>
              <a:rPr lang="en-CA" dirty="0"/>
              <a:t>To identify the matching area, we have to compare the template image against the source image by sliding it.</a:t>
            </a:r>
          </a:p>
        </p:txBody>
      </p:sp>
      <p:pic>
        <p:nvPicPr>
          <p:cNvPr id="7" name="Picture 6">
            <a:extLst>
              <a:ext uri="{FF2B5EF4-FFF2-40B4-BE49-F238E27FC236}">
                <a16:creationId xmlns:a16="http://schemas.microsoft.com/office/drawing/2014/main" id="{9A89C07C-BB45-DFB0-E26C-45D13F0338F4}"/>
              </a:ext>
            </a:extLst>
          </p:cNvPr>
          <p:cNvPicPr>
            <a:picLocks noChangeAspect="1"/>
          </p:cNvPicPr>
          <p:nvPr/>
        </p:nvPicPr>
        <p:blipFill>
          <a:blip r:embed="rId2"/>
          <a:stretch>
            <a:fillRect/>
          </a:stretch>
        </p:blipFill>
        <p:spPr>
          <a:xfrm>
            <a:off x="3897955" y="1136006"/>
            <a:ext cx="2698154" cy="2152002"/>
          </a:xfrm>
          <a:prstGeom prst="rect">
            <a:avLst/>
          </a:prstGeom>
        </p:spPr>
      </p:pic>
      <p:sp>
        <p:nvSpPr>
          <p:cNvPr id="9" name="TextBox 8">
            <a:extLst>
              <a:ext uri="{FF2B5EF4-FFF2-40B4-BE49-F238E27FC236}">
                <a16:creationId xmlns:a16="http://schemas.microsoft.com/office/drawing/2014/main" id="{95F0BDEA-594C-1A8E-B968-4D691A141AC3}"/>
              </a:ext>
            </a:extLst>
          </p:cNvPr>
          <p:cNvSpPr txBox="1"/>
          <p:nvPr/>
        </p:nvSpPr>
        <p:spPr>
          <a:xfrm>
            <a:off x="776056" y="3288008"/>
            <a:ext cx="10349143" cy="923330"/>
          </a:xfrm>
          <a:prstGeom prst="rect">
            <a:avLst/>
          </a:prstGeom>
          <a:noFill/>
        </p:spPr>
        <p:txBody>
          <a:bodyPr wrap="square">
            <a:spAutoFit/>
          </a:bodyPr>
          <a:lstStyle/>
          <a:p>
            <a:pPr marL="285750" indent="-285750">
              <a:buFont typeface="Arial" panose="020B0604020202020204" pitchFamily="34" charset="0"/>
              <a:buChar char="•"/>
            </a:pPr>
            <a:r>
              <a:rPr lang="en-CA" dirty="0"/>
              <a:t>By sliding, means moving the patch one pixel at a time (left to right, up to down). At each location, a metric is calculated so it represents how "good" or "bad" the match at that location is (or how similar the patch is to that particular area of the source image).</a:t>
            </a:r>
          </a:p>
        </p:txBody>
      </p:sp>
      <p:sp>
        <p:nvSpPr>
          <p:cNvPr id="11" name="TextBox 10">
            <a:extLst>
              <a:ext uri="{FF2B5EF4-FFF2-40B4-BE49-F238E27FC236}">
                <a16:creationId xmlns:a16="http://schemas.microsoft.com/office/drawing/2014/main" id="{9CDCDC49-852F-4E5D-221E-EACA712FB2A9}"/>
              </a:ext>
            </a:extLst>
          </p:cNvPr>
          <p:cNvSpPr txBox="1"/>
          <p:nvPr/>
        </p:nvSpPr>
        <p:spPr>
          <a:xfrm>
            <a:off x="776055" y="4211338"/>
            <a:ext cx="10349143" cy="646331"/>
          </a:xfrm>
          <a:prstGeom prst="rect">
            <a:avLst/>
          </a:prstGeom>
          <a:noFill/>
        </p:spPr>
        <p:txBody>
          <a:bodyPr wrap="square">
            <a:spAutoFit/>
          </a:bodyPr>
          <a:lstStyle/>
          <a:p>
            <a:pPr marL="285750" indent="-285750">
              <a:buFont typeface="Arial" panose="020B0604020202020204" pitchFamily="34" charset="0"/>
              <a:buChar char="•"/>
            </a:pPr>
            <a:r>
              <a:rPr lang="en-CA" dirty="0"/>
              <a:t>For each location of T over I, you store the metric in the </a:t>
            </a:r>
            <a:r>
              <a:rPr lang="en-CA" i="1" dirty="0"/>
              <a:t>result matrix </a:t>
            </a:r>
            <a:r>
              <a:rPr lang="en-CA" b="1" dirty="0"/>
              <a:t>R</a:t>
            </a:r>
            <a:r>
              <a:rPr lang="en-CA" dirty="0"/>
              <a:t>. Each location </a:t>
            </a:r>
            <a:r>
              <a:rPr lang="en-CA" i="1" dirty="0"/>
              <a:t>(</a:t>
            </a:r>
            <a:r>
              <a:rPr lang="en-CA" i="1" dirty="0" err="1"/>
              <a:t>x,y</a:t>
            </a:r>
            <a:r>
              <a:rPr lang="en-CA" i="1" dirty="0"/>
              <a:t>) </a:t>
            </a:r>
            <a:r>
              <a:rPr lang="en-CA" dirty="0"/>
              <a:t>in R contains the match metric:</a:t>
            </a:r>
          </a:p>
        </p:txBody>
      </p:sp>
      <p:pic>
        <p:nvPicPr>
          <p:cNvPr id="13" name="Picture 12">
            <a:extLst>
              <a:ext uri="{FF2B5EF4-FFF2-40B4-BE49-F238E27FC236}">
                <a16:creationId xmlns:a16="http://schemas.microsoft.com/office/drawing/2014/main" id="{0A4C7F73-A2E0-3C82-F4A7-9DBF33204E1D}"/>
              </a:ext>
            </a:extLst>
          </p:cNvPr>
          <p:cNvPicPr>
            <a:picLocks noChangeAspect="1"/>
          </p:cNvPicPr>
          <p:nvPr/>
        </p:nvPicPr>
        <p:blipFill>
          <a:blip r:embed="rId3"/>
          <a:stretch>
            <a:fillRect/>
          </a:stretch>
        </p:blipFill>
        <p:spPr>
          <a:xfrm>
            <a:off x="4092606" y="4532610"/>
            <a:ext cx="2552852" cy="2107116"/>
          </a:xfrm>
          <a:prstGeom prst="rect">
            <a:avLst/>
          </a:prstGeom>
        </p:spPr>
      </p:pic>
      <p:sp>
        <p:nvSpPr>
          <p:cNvPr id="15" name="TextBox 14">
            <a:extLst>
              <a:ext uri="{FF2B5EF4-FFF2-40B4-BE49-F238E27FC236}">
                <a16:creationId xmlns:a16="http://schemas.microsoft.com/office/drawing/2014/main" id="{3382A66D-813A-DD13-80C8-9CF52E9E7147}"/>
              </a:ext>
            </a:extLst>
          </p:cNvPr>
          <p:cNvSpPr txBox="1"/>
          <p:nvPr/>
        </p:nvSpPr>
        <p:spPr>
          <a:xfrm>
            <a:off x="6934940" y="4699068"/>
            <a:ext cx="4190258" cy="1600438"/>
          </a:xfrm>
          <a:prstGeom prst="rect">
            <a:avLst/>
          </a:prstGeom>
          <a:noFill/>
        </p:spPr>
        <p:txBody>
          <a:bodyPr wrap="square">
            <a:spAutoFit/>
          </a:bodyPr>
          <a:lstStyle/>
          <a:p>
            <a:r>
              <a:rPr lang="en-CA" sz="1400" dirty="0"/>
              <a:t>This image is the result R of sliding the patch with a metric TM_CCORR_NORMED. The brightest locations indicate the highest matches. The location marked by the red circle is probably the one with the highest value, so that location (the rectangle formed by that point as a corner and width and height equal to the patch image) is considered the match.</a:t>
            </a:r>
          </a:p>
        </p:txBody>
      </p:sp>
    </p:spTree>
    <p:extLst>
      <p:ext uri="{BB962C8B-B14F-4D97-AF65-F5344CB8AC3E}">
        <p14:creationId xmlns:p14="http://schemas.microsoft.com/office/powerpoint/2010/main" val="1872023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38A56-00EC-A430-D391-B5314456C1D6}"/>
              </a:ext>
            </a:extLst>
          </p:cNvPr>
          <p:cNvSpPr>
            <a:spLocks noGrp="1"/>
          </p:cNvSpPr>
          <p:nvPr>
            <p:ph type="title"/>
          </p:nvPr>
        </p:nvSpPr>
        <p:spPr>
          <a:xfrm>
            <a:off x="838200" y="365126"/>
            <a:ext cx="10515600" cy="638052"/>
          </a:xfrm>
        </p:spPr>
        <p:txBody>
          <a:bodyPr>
            <a:normAutofit fontScale="90000"/>
          </a:bodyPr>
          <a:lstStyle/>
          <a:p>
            <a:r>
              <a:rPr lang="en-CA" b="1" dirty="0"/>
              <a:t>Template Matching</a:t>
            </a:r>
            <a:endParaRPr lang="en-CA" dirty="0"/>
          </a:p>
        </p:txBody>
      </p:sp>
      <p:sp>
        <p:nvSpPr>
          <p:cNvPr id="3" name="Slide Number Placeholder 2">
            <a:extLst>
              <a:ext uri="{FF2B5EF4-FFF2-40B4-BE49-F238E27FC236}">
                <a16:creationId xmlns:a16="http://schemas.microsoft.com/office/drawing/2014/main" id="{793EDAC1-AF60-E26D-9D4D-4E0632C6FBD0}"/>
              </a:ext>
            </a:extLst>
          </p:cNvPr>
          <p:cNvSpPr>
            <a:spLocks noGrp="1"/>
          </p:cNvSpPr>
          <p:nvPr>
            <p:ph type="sldNum" sz="quarter" idx="12"/>
          </p:nvPr>
        </p:nvSpPr>
        <p:spPr/>
        <p:txBody>
          <a:bodyPr/>
          <a:lstStyle/>
          <a:p>
            <a:fld id="{B20BAE8A-BB5C-499D-956E-1AE79ABD6EE1}" type="slidenum">
              <a:rPr lang="en-CA" smtClean="0"/>
              <a:t>7</a:t>
            </a:fld>
            <a:endParaRPr lang="en-CA" dirty="0"/>
          </a:p>
        </p:txBody>
      </p:sp>
      <p:sp>
        <p:nvSpPr>
          <p:cNvPr id="5" name="TextBox 4">
            <a:extLst>
              <a:ext uri="{FF2B5EF4-FFF2-40B4-BE49-F238E27FC236}">
                <a16:creationId xmlns:a16="http://schemas.microsoft.com/office/drawing/2014/main" id="{5E319B1C-20CD-31EE-F0A2-52F9660C1C24}"/>
              </a:ext>
            </a:extLst>
          </p:cNvPr>
          <p:cNvSpPr txBox="1"/>
          <p:nvPr/>
        </p:nvSpPr>
        <p:spPr>
          <a:xfrm>
            <a:off x="659167" y="1121207"/>
            <a:ext cx="10118324" cy="646331"/>
          </a:xfrm>
          <a:prstGeom prst="rect">
            <a:avLst/>
          </a:prstGeom>
          <a:noFill/>
        </p:spPr>
        <p:txBody>
          <a:bodyPr wrap="square">
            <a:spAutoFit/>
          </a:bodyPr>
          <a:lstStyle/>
          <a:p>
            <a:pPr marL="285750" indent="-285750">
              <a:buFont typeface="Arial" panose="020B0604020202020204" pitchFamily="34" charset="0"/>
              <a:buChar char="•"/>
            </a:pPr>
            <a:r>
              <a:rPr lang="en-CA" dirty="0"/>
              <a:t>Patch image contains information about the feature or the object of interest and we are going to slide this tiny patch image on to the source image and then use statistics to find out how well that match.</a:t>
            </a:r>
          </a:p>
        </p:txBody>
      </p:sp>
      <p:sp>
        <p:nvSpPr>
          <p:cNvPr id="7" name="TextBox 6">
            <a:extLst>
              <a:ext uri="{FF2B5EF4-FFF2-40B4-BE49-F238E27FC236}">
                <a16:creationId xmlns:a16="http://schemas.microsoft.com/office/drawing/2014/main" id="{4E86622A-AF32-BC26-0C07-55A5DD8C88B8}"/>
              </a:ext>
            </a:extLst>
          </p:cNvPr>
          <p:cNvSpPr txBox="1"/>
          <p:nvPr/>
        </p:nvSpPr>
        <p:spPr>
          <a:xfrm>
            <a:off x="659166" y="1885567"/>
            <a:ext cx="10322511" cy="646331"/>
          </a:xfrm>
          <a:prstGeom prst="rect">
            <a:avLst/>
          </a:prstGeom>
          <a:noFill/>
        </p:spPr>
        <p:txBody>
          <a:bodyPr wrap="square">
            <a:spAutoFit/>
          </a:bodyPr>
          <a:lstStyle/>
          <a:p>
            <a:pPr marL="285750" indent="-285750">
              <a:buFont typeface="Arial" panose="020B0604020202020204" pitchFamily="34" charset="0"/>
              <a:buChar char="•"/>
            </a:pPr>
            <a:r>
              <a:rPr lang="en-CA" dirty="0"/>
              <a:t>A common statistics we use statistics is mean square difference between the template image and the source image. </a:t>
            </a:r>
          </a:p>
        </p:txBody>
      </p:sp>
      <p:pic>
        <p:nvPicPr>
          <p:cNvPr id="9" name="Picture 8">
            <a:extLst>
              <a:ext uri="{FF2B5EF4-FFF2-40B4-BE49-F238E27FC236}">
                <a16:creationId xmlns:a16="http://schemas.microsoft.com/office/drawing/2014/main" id="{7D9EE5B8-1E02-5F86-12E7-AF362589AA2E}"/>
              </a:ext>
            </a:extLst>
          </p:cNvPr>
          <p:cNvPicPr>
            <a:picLocks noChangeAspect="1"/>
          </p:cNvPicPr>
          <p:nvPr/>
        </p:nvPicPr>
        <p:blipFill>
          <a:blip r:embed="rId3"/>
          <a:stretch>
            <a:fillRect/>
          </a:stretch>
        </p:blipFill>
        <p:spPr>
          <a:xfrm>
            <a:off x="1051091" y="2588920"/>
            <a:ext cx="4608245" cy="4132555"/>
          </a:xfrm>
          <a:prstGeom prst="rect">
            <a:avLst/>
          </a:prstGeom>
        </p:spPr>
      </p:pic>
      <p:sp>
        <p:nvSpPr>
          <p:cNvPr id="11" name="TextBox 10">
            <a:extLst>
              <a:ext uri="{FF2B5EF4-FFF2-40B4-BE49-F238E27FC236}">
                <a16:creationId xmlns:a16="http://schemas.microsoft.com/office/drawing/2014/main" id="{829FA878-BBFC-468D-4003-80C7499B5B55}"/>
              </a:ext>
            </a:extLst>
          </p:cNvPr>
          <p:cNvSpPr txBox="1"/>
          <p:nvPr/>
        </p:nvSpPr>
        <p:spPr>
          <a:xfrm>
            <a:off x="5820421" y="2269907"/>
            <a:ext cx="5712413" cy="1169551"/>
          </a:xfrm>
          <a:prstGeom prst="rect">
            <a:avLst/>
          </a:prstGeom>
          <a:noFill/>
        </p:spPr>
        <p:txBody>
          <a:bodyPr wrap="square">
            <a:spAutoFit/>
          </a:bodyPr>
          <a:lstStyle/>
          <a:p>
            <a:pPr algn="just"/>
            <a:r>
              <a:rPr lang="en-CA" sz="1400" dirty="0"/>
              <a:t>Traditional template matching lacks scale invariance . Scale Invariance means that the detection of the object does not depend on its size in the image. In other words, if an object appears larger or smaller due to being closer or further away from the camera, a scale-invariant method would still be able to detect it.</a:t>
            </a:r>
          </a:p>
        </p:txBody>
      </p:sp>
      <p:sp>
        <p:nvSpPr>
          <p:cNvPr id="13" name="TextBox 12">
            <a:extLst>
              <a:ext uri="{FF2B5EF4-FFF2-40B4-BE49-F238E27FC236}">
                <a16:creationId xmlns:a16="http://schemas.microsoft.com/office/drawing/2014/main" id="{228479CE-47D5-5D59-19E9-FA2DE8D154AD}"/>
              </a:ext>
            </a:extLst>
          </p:cNvPr>
          <p:cNvSpPr txBox="1"/>
          <p:nvPr/>
        </p:nvSpPr>
        <p:spPr>
          <a:xfrm>
            <a:off x="5820420" y="3439458"/>
            <a:ext cx="5712413" cy="1169551"/>
          </a:xfrm>
          <a:prstGeom prst="rect">
            <a:avLst/>
          </a:prstGeom>
          <a:noFill/>
        </p:spPr>
        <p:txBody>
          <a:bodyPr wrap="square">
            <a:spAutoFit/>
          </a:bodyPr>
          <a:lstStyle/>
          <a:p>
            <a:pPr algn="just"/>
            <a:r>
              <a:rPr lang="en-CA" sz="1400" dirty="0"/>
              <a:t>Traditional template matching is not scale invariant because it relies on the template and the target region being of the same size and orientation. If the object in the target image is larger or smaller than the template, or if it has been resized in any way, the template matching algorithm may fail to detect it.</a:t>
            </a:r>
          </a:p>
        </p:txBody>
      </p:sp>
      <p:sp>
        <p:nvSpPr>
          <p:cNvPr id="15" name="TextBox 14">
            <a:extLst>
              <a:ext uri="{FF2B5EF4-FFF2-40B4-BE49-F238E27FC236}">
                <a16:creationId xmlns:a16="http://schemas.microsoft.com/office/drawing/2014/main" id="{3EC188D6-4C57-8055-45F8-48788D11537B}"/>
              </a:ext>
            </a:extLst>
          </p:cNvPr>
          <p:cNvSpPr txBox="1"/>
          <p:nvPr/>
        </p:nvSpPr>
        <p:spPr>
          <a:xfrm>
            <a:off x="5820420" y="4647341"/>
            <a:ext cx="5712413" cy="738664"/>
          </a:xfrm>
          <a:prstGeom prst="rect">
            <a:avLst/>
          </a:prstGeom>
          <a:noFill/>
        </p:spPr>
        <p:txBody>
          <a:bodyPr wrap="square">
            <a:spAutoFit/>
          </a:bodyPr>
          <a:lstStyle/>
          <a:p>
            <a:pPr algn="just"/>
            <a:r>
              <a:rPr lang="en-CA" sz="1400" dirty="0"/>
              <a:t>To match objects of different sizes, we would need to use multiple templates of different scales or resize the target image to match the template's scale.</a:t>
            </a:r>
          </a:p>
        </p:txBody>
      </p:sp>
      <p:sp>
        <p:nvSpPr>
          <p:cNvPr id="17" name="TextBox 16">
            <a:extLst>
              <a:ext uri="{FF2B5EF4-FFF2-40B4-BE49-F238E27FC236}">
                <a16:creationId xmlns:a16="http://schemas.microsoft.com/office/drawing/2014/main" id="{1DB435BA-AD5E-A957-E573-4508B3AE6AE6}"/>
              </a:ext>
            </a:extLst>
          </p:cNvPr>
          <p:cNvSpPr txBox="1"/>
          <p:nvPr/>
        </p:nvSpPr>
        <p:spPr>
          <a:xfrm>
            <a:off x="5820420" y="5336480"/>
            <a:ext cx="5712413" cy="1384995"/>
          </a:xfrm>
          <a:prstGeom prst="rect">
            <a:avLst/>
          </a:prstGeom>
          <a:noFill/>
        </p:spPr>
        <p:txBody>
          <a:bodyPr wrap="square">
            <a:spAutoFit/>
          </a:bodyPr>
          <a:lstStyle/>
          <a:p>
            <a:r>
              <a:rPr lang="en-CA" sz="1400" dirty="0"/>
              <a:t>In order to make template matching scale-invariant, techniques such as pyramidal search (where the target image is repeatedly scaled down and the template is matched at each scale) or feature-based methods (which are inherently scale-invariant, like SIFT - Scale-Invariant Feature Transform) can be used. These methods allow the algorithm to detect objects regardless of their size variations in the image.</a:t>
            </a:r>
          </a:p>
        </p:txBody>
      </p:sp>
    </p:spTree>
    <p:extLst>
      <p:ext uri="{BB962C8B-B14F-4D97-AF65-F5344CB8AC3E}">
        <p14:creationId xmlns:p14="http://schemas.microsoft.com/office/powerpoint/2010/main" val="2889576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EC22D-5ACB-67E3-349B-0614FF770736}"/>
              </a:ext>
            </a:extLst>
          </p:cNvPr>
          <p:cNvSpPr>
            <a:spLocks noGrp="1"/>
          </p:cNvSpPr>
          <p:nvPr>
            <p:ph type="title"/>
          </p:nvPr>
        </p:nvSpPr>
        <p:spPr>
          <a:xfrm>
            <a:off x="838200" y="145465"/>
            <a:ext cx="10515600" cy="584786"/>
          </a:xfrm>
        </p:spPr>
        <p:txBody>
          <a:bodyPr>
            <a:normAutofit fontScale="90000"/>
          </a:bodyPr>
          <a:lstStyle/>
          <a:p>
            <a:r>
              <a:rPr lang="en-CA" b="1" dirty="0"/>
              <a:t>Object Detection using Template Matching</a:t>
            </a:r>
            <a:endParaRPr lang="en-CA" dirty="0"/>
          </a:p>
        </p:txBody>
      </p:sp>
      <p:sp>
        <p:nvSpPr>
          <p:cNvPr id="3" name="Slide Number Placeholder 2">
            <a:extLst>
              <a:ext uri="{FF2B5EF4-FFF2-40B4-BE49-F238E27FC236}">
                <a16:creationId xmlns:a16="http://schemas.microsoft.com/office/drawing/2014/main" id="{E76749BC-997F-1759-B7C6-A1147C6CFEC2}"/>
              </a:ext>
            </a:extLst>
          </p:cNvPr>
          <p:cNvSpPr>
            <a:spLocks noGrp="1"/>
          </p:cNvSpPr>
          <p:nvPr>
            <p:ph type="sldNum" sz="quarter" idx="12"/>
          </p:nvPr>
        </p:nvSpPr>
        <p:spPr/>
        <p:txBody>
          <a:bodyPr/>
          <a:lstStyle/>
          <a:p>
            <a:fld id="{B20BAE8A-BB5C-499D-956E-1AE79ABD6EE1}" type="slidenum">
              <a:rPr lang="en-CA" smtClean="0"/>
              <a:t>8</a:t>
            </a:fld>
            <a:endParaRPr lang="en-CA"/>
          </a:p>
        </p:txBody>
      </p:sp>
      <p:pic>
        <p:nvPicPr>
          <p:cNvPr id="5" name="Picture 4">
            <a:extLst>
              <a:ext uri="{FF2B5EF4-FFF2-40B4-BE49-F238E27FC236}">
                <a16:creationId xmlns:a16="http://schemas.microsoft.com/office/drawing/2014/main" id="{7CDB4D98-4B1C-7398-3E3E-5D339DF8CB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055" y="1082945"/>
            <a:ext cx="3107184" cy="2343228"/>
          </a:xfrm>
          <a:prstGeom prst="rect">
            <a:avLst/>
          </a:prstGeom>
        </p:spPr>
      </p:pic>
      <p:pic>
        <p:nvPicPr>
          <p:cNvPr id="7" name="Picture 6">
            <a:extLst>
              <a:ext uri="{FF2B5EF4-FFF2-40B4-BE49-F238E27FC236}">
                <a16:creationId xmlns:a16="http://schemas.microsoft.com/office/drawing/2014/main" id="{B0035B7E-3FC4-C4BF-CDF7-2286CF7EE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6578" y="1153966"/>
            <a:ext cx="103896" cy="116859"/>
          </a:xfrm>
          <a:prstGeom prst="rect">
            <a:avLst/>
          </a:prstGeom>
        </p:spPr>
      </p:pic>
      <p:pic>
        <p:nvPicPr>
          <p:cNvPr id="11" name="Picture 10">
            <a:extLst>
              <a:ext uri="{FF2B5EF4-FFF2-40B4-BE49-F238E27FC236}">
                <a16:creationId xmlns:a16="http://schemas.microsoft.com/office/drawing/2014/main" id="{B3FC5156-18CB-1E97-254D-B32EF9B94E0F}"/>
              </a:ext>
            </a:extLst>
          </p:cNvPr>
          <p:cNvPicPr>
            <a:picLocks noChangeAspect="1"/>
          </p:cNvPicPr>
          <p:nvPr/>
        </p:nvPicPr>
        <p:blipFill>
          <a:blip r:embed="rId4"/>
          <a:stretch>
            <a:fillRect/>
          </a:stretch>
        </p:blipFill>
        <p:spPr>
          <a:xfrm>
            <a:off x="4782927" y="1499250"/>
            <a:ext cx="3886742" cy="390580"/>
          </a:xfrm>
          <a:prstGeom prst="rect">
            <a:avLst/>
          </a:prstGeom>
        </p:spPr>
      </p:pic>
      <p:sp>
        <p:nvSpPr>
          <p:cNvPr id="13" name="TextBox 12">
            <a:extLst>
              <a:ext uri="{FF2B5EF4-FFF2-40B4-BE49-F238E27FC236}">
                <a16:creationId xmlns:a16="http://schemas.microsoft.com/office/drawing/2014/main" id="{7369436F-C1D3-8FE5-667D-847E6E537864}"/>
              </a:ext>
            </a:extLst>
          </p:cNvPr>
          <p:cNvSpPr txBox="1"/>
          <p:nvPr/>
        </p:nvSpPr>
        <p:spPr>
          <a:xfrm>
            <a:off x="4680751" y="1898501"/>
            <a:ext cx="7126550" cy="1754326"/>
          </a:xfrm>
          <a:prstGeom prst="rect">
            <a:avLst/>
          </a:prstGeom>
          <a:noFill/>
        </p:spPr>
        <p:txBody>
          <a:bodyPr wrap="square">
            <a:spAutoFit/>
          </a:bodyPr>
          <a:lstStyle/>
          <a:p>
            <a:r>
              <a:rPr lang="en-CA" dirty="0"/>
              <a:t>When the template image is slid over the source image, it’s looking for the entire region. (top-left corner as the reference frame). After the template image matches the source image, we would like to note the top-left corner location and then draw a box around the region where it actually matches. In order to do that we need to find the height and width of this template image. So we can draw the rectangle.</a:t>
            </a:r>
          </a:p>
        </p:txBody>
      </p:sp>
      <p:pic>
        <p:nvPicPr>
          <p:cNvPr id="15" name="Picture 14">
            <a:extLst>
              <a:ext uri="{FF2B5EF4-FFF2-40B4-BE49-F238E27FC236}">
                <a16:creationId xmlns:a16="http://schemas.microsoft.com/office/drawing/2014/main" id="{8A77195D-3E61-AE8D-D4F6-5039D2F15721}"/>
              </a:ext>
            </a:extLst>
          </p:cNvPr>
          <p:cNvPicPr>
            <a:picLocks noChangeAspect="1"/>
          </p:cNvPicPr>
          <p:nvPr/>
        </p:nvPicPr>
        <p:blipFill>
          <a:blip r:embed="rId5"/>
          <a:stretch>
            <a:fillRect/>
          </a:stretch>
        </p:blipFill>
        <p:spPr>
          <a:xfrm>
            <a:off x="4742527" y="3783821"/>
            <a:ext cx="6611273" cy="381053"/>
          </a:xfrm>
          <a:prstGeom prst="rect">
            <a:avLst/>
          </a:prstGeom>
        </p:spPr>
      </p:pic>
      <p:sp>
        <p:nvSpPr>
          <p:cNvPr id="17" name="TextBox 16">
            <a:extLst>
              <a:ext uri="{FF2B5EF4-FFF2-40B4-BE49-F238E27FC236}">
                <a16:creationId xmlns:a16="http://schemas.microsoft.com/office/drawing/2014/main" id="{39A4AAA8-35C6-5C8F-2E14-D414AEFC4221}"/>
              </a:ext>
            </a:extLst>
          </p:cNvPr>
          <p:cNvSpPr txBox="1"/>
          <p:nvPr/>
        </p:nvSpPr>
        <p:spPr>
          <a:xfrm>
            <a:off x="4680751" y="4295868"/>
            <a:ext cx="7002630" cy="1477328"/>
          </a:xfrm>
          <a:prstGeom prst="rect">
            <a:avLst/>
          </a:prstGeom>
          <a:noFill/>
        </p:spPr>
        <p:txBody>
          <a:bodyPr wrap="square">
            <a:spAutoFit/>
          </a:bodyPr>
          <a:lstStyle/>
          <a:p>
            <a:r>
              <a:rPr lang="en-CA" dirty="0"/>
              <a:t>Template matching is part of OpenCV and it takes our grayscale source image and the template image with the statistical metrics we need to use. In our case, I’m using the Minimum Square Difference (TM_SQDIFF) and we are looking for the minimum difference between the template image and the source image.</a:t>
            </a:r>
          </a:p>
        </p:txBody>
      </p:sp>
    </p:spTree>
    <p:extLst>
      <p:ext uri="{BB962C8B-B14F-4D97-AF65-F5344CB8AC3E}">
        <p14:creationId xmlns:p14="http://schemas.microsoft.com/office/powerpoint/2010/main" val="2831670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65473-FB71-2446-BEB5-64ACBDF01863}"/>
              </a:ext>
            </a:extLst>
          </p:cNvPr>
          <p:cNvSpPr>
            <a:spLocks noGrp="1"/>
          </p:cNvSpPr>
          <p:nvPr>
            <p:ph type="title"/>
          </p:nvPr>
        </p:nvSpPr>
        <p:spPr>
          <a:xfrm>
            <a:off x="838200" y="136525"/>
            <a:ext cx="10515600" cy="513764"/>
          </a:xfrm>
        </p:spPr>
        <p:txBody>
          <a:bodyPr>
            <a:normAutofit fontScale="90000"/>
          </a:bodyPr>
          <a:lstStyle/>
          <a:p>
            <a:r>
              <a:rPr lang="en-CA" b="1" dirty="0"/>
              <a:t>Object Detection using Template Matching</a:t>
            </a:r>
            <a:endParaRPr lang="en-CA" dirty="0"/>
          </a:p>
        </p:txBody>
      </p:sp>
      <p:sp>
        <p:nvSpPr>
          <p:cNvPr id="3" name="Slide Number Placeholder 2">
            <a:extLst>
              <a:ext uri="{FF2B5EF4-FFF2-40B4-BE49-F238E27FC236}">
                <a16:creationId xmlns:a16="http://schemas.microsoft.com/office/drawing/2014/main" id="{192AAEAF-A4B9-1F88-8049-CB355A39B476}"/>
              </a:ext>
            </a:extLst>
          </p:cNvPr>
          <p:cNvSpPr>
            <a:spLocks noGrp="1"/>
          </p:cNvSpPr>
          <p:nvPr>
            <p:ph type="sldNum" sz="quarter" idx="12"/>
          </p:nvPr>
        </p:nvSpPr>
        <p:spPr/>
        <p:txBody>
          <a:bodyPr/>
          <a:lstStyle/>
          <a:p>
            <a:fld id="{B20BAE8A-BB5C-499D-956E-1AE79ABD6EE1}" type="slidenum">
              <a:rPr lang="en-CA" smtClean="0"/>
              <a:t>9</a:t>
            </a:fld>
            <a:endParaRPr lang="en-CA"/>
          </a:p>
        </p:txBody>
      </p:sp>
      <p:pic>
        <p:nvPicPr>
          <p:cNvPr id="5" name="Picture 4">
            <a:extLst>
              <a:ext uri="{FF2B5EF4-FFF2-40B4-BE49-F238E27FC236}">
                <a16:creationId xmlns:a16="http://schemas.microsoft.com/office/drawing/2014/main" id="{7E06B7E7-4E79-BA62-2725-16F2BBD9A1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034" y="876394"/>
            <a:ext cx="4656223" cy="2956816"/>
          </a:xfrm>
          <a:prstGeom prst="rect">
            <a:avLst/>
          </a:prstGeom>
        </p:spPr>
      </p:pic>
      <p:pic>
        <p:nvPicPr>
          <p:cNvPr id="7" name="Picture 6">
            <a:extLst>
              <a:ext uri="{FF2B5EF4-FFF2-40B4-BE49-F238E27FC236}">
                <a16:creationId xmlns:a16="http://schemas.microsoft.com/office/drawing/2014/main" id="{A1B8F453-E1AF-3E4B-A084-88BC70C05243}"/>
              </a:ext>
            </a:extLst>
          </p:cNvPr>
          <p:cNvPicPr>
            <a:picLocks noChangeAspect="1"/>
          </p:cNvPicPr>
          <p:nvPr/>
        </p:nvPicPr>
        <p:blipFill>
          <a:blip r:embed="rId3"/>
          <a:stretch>
            <a:fillRect/>
          </a:stretch>
        </p:blipFill>
        <p:spPr>
          <a:xfrm>
            <a:off x="6273553" y="861759"/>
            <a:ext cx="3238952" cy="295316"/>
          </a:xfrm>
          <a:prstGeom prst="rect">
            <a:avLst/>
          </a:prstGeom>
        </p:spPr>
      </p:pic>
      <p:pic>
        <p:nvPicPr>
          <p:cNvPr id="9" name="Picture 8">
            <a:extLst>
              <a:ext uri="{FF2B5EF4-FFF2-40B4-BE49-F238E27FC236}">
                <a16:creationId xmlns:a16="http://schemas.microsoft.com/office/drawing/2014/main" id="{651273A4-23A4-6EFF-5A1D-C4C621FEE2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5640" y="1491649"/>
            <a:ext cx="4215873" cy="3200000"/>
          </a:xfrm>
          <a:prstGeom prst="rect">
            <a:avLst/>
          </a:prstGeom>
        </p:spPr>
      </p:pic>
      <p:sp>
        <p:nvSpPr>
          <p:cNvPr id="11" name="TextBox 10">
            <a:extLst>
              <a:ext uri="{FF2B5EF4-FFF2-40B4-BE49-F238E27FC236}">
                <a16:creationId xmlns:a16="http://schemas.microsoft.com/office/drawing/2014/main" id="{AB3148D7-8130-5E2C-3497-459497A060FC}"/>
              </a:ext>
            </a:extLst>
          </p:cNvPr>
          <p:cNvSpPr txBox="1"/>
          <p:nvPr/>
        </p:nvSpPr>
        <p:spPr>
          <a:xfrm>
            <a:off x="5157186" y="4544028"/>
            <a:ext cx="6730013" cy="1477328"/>
          </a:xfrm>
          <a:prstGeom prst="rect">
            <a:avLst/>
          </a:prstGeom>
          <a:noFill/>
        </p:spPr>
        <p:txBody>
          <a:bodyPr wrap="square">
            <a:spAutoFit/>
          </a:bodyPr>
          <a:lstStyle/>
          <a:p>
            <a:r>
              <a:rPr lang="en-CA" dirty="0"/>
              <a:t>If you plot ‘res’, we’ll see a probability map. As we can see from the image above, these tiny dots are where the template actually matched. Wherever we see a dark region or dark spot that's where the top left corner of our template matches with minimum value of square difference. That means that's a good match.</a:t>
            </a:r>
          </a:p>
        </p:txBody>
      </p:sp>
    </p:spTree>
    <p:extLst>
      <p:ext uri="{BB962C8B-B14F-4D97-AF65-F5344CB8AC3E}">
        <p14:creationId xmlns:p14="http://schemas.microsoft.com/office/powerpoint/2010/main" val="372931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20374</TotalTime>
  <Words>3047</Words>
  <Application>Microsoft Office PowerPoint</Application>
  <PresentationFormat>Widescreen</PresentationFormat>
  <Paragraphs>209</Paragraphs>
  <Slides>38</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Calibri Light</vt:lpstr>
      <vt:lpstr>Wingdings</vt:lpstr>
      <vt:lpstr>Office Theme</vt:lpstr>
      <vt:lpstr>Week-3</vt:lpstr>
      <vt:lpstr>Recap</vt:lpstr>
      <vt:lpstr>Agenda</vt:lpstr>
      <vt:lpstr>Template Matching</vt:lpstr>
      <vt:lpstr>Template Matching</vt:lpstr>
      <vt:lpstr>Template Matching</vt:lpstr>
      <vt:lpstr>Template Matching</vt:lpstr>
      <vt:lpstr>Object Detection using Template Matching</vt:lpstr>
      <vt:lpstr>Object Detection using Template Matching</vt:lpstr>
      <vt:lpstr>Object Detection using Template Matching</vt:lpstr>
      <vt:lpstr>Detect Multiple Objects — Under a Given Threshold</vt:lpstr>
      <vt:lpstr>OpenCV Template Matching </vt:lpstr>
      <vt:lpstr>OpenCV Template Matching-Photo Mosaic </vt:lpstr>
      <vt:lpstr>Which are the matching methods available in OpenCV?</vt:lpstr>
      <vt:lpstr>Image Segmentation </vt:lpstr>
      <vt:lpstr>Image Segmentation </vt:lpstr>
      <vt:lpstr>Image Segmentation </vt:lpstr>
      <vt:lpstr>Image Segmentation </vt:lpstr>
      <vt:lpstr>Image Segmentation </vt:lpstr>
      <vt:lpstr>Image Segmentation </vt:lpstr>
      <vt:lpstr>Types of Image Segmentation </vt:lpstr>
      <vt:lpstr>Types of Image Segmentation </vt:lpstr>
      <vt:lpstr>Types of Image Segmentation </vt:lpstr>
      <vt:lpstr>Types of Image Segmentation </vt:lpstr>
      <vt:lpstr>Types of Image Segmentation </vt:lpstr>
      <vt:lpstr>Types of Image Segmentation </vt:lpstr>
      <vt:lpstr>Types of Image Segmentation </vt:lpstr>
      <vt:lpstr>HSV Color Space</vt:lpstr>
      <vt:lpstr>HSV Color Space</vt:lpstr>
      <vt:lpstr>HSV Color Space</vt:lpstr>
      <vt:lpstr>Dilation Vs Erosion</vt:lpstr>
      <vt:lpstr>Image Augmentation</vt:lpstr>
      <vt:lpstr>Image Augmentation</vt:lpstr>
      <vt:lpstr>Image Augmentation</vt:lpstr>
      <vt:lpstr>Image Augmentation</vt:lpstr>
      <vt:lpstr>Reading Activity</vt:lpstr>
      <vt:lpstr>Disclaimer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NOOPA JAGADEESH</dc:creator>
  <cp:lastModifiedBy>NOOPA JAGADEESH</cp:lastModifiedBy>
  <cp:revision>543</cp:revision>
  <dcterms:created xsi:type="dcterms:W3CDTF">2021-09-05T14:52:59Z</dcterms:created>
  <dcterms:modified xsi:type="dcterms:W3CDTF">2024-01-27T16:35:52Z</dcterms:modified>
</cp:coreProperties>
</file>